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548" r:id="rId3"/>
    <p:sldId id="581" r:id="rId4"/>
    <p:sldId id="580" r:id="rId5"/>
    <p:sldId id="561" r:id="rId6"/>
    <p:sldId id="563" r:id="rId7"/>
    <p:sldId id="582" r:id="rId8"/>
    <p:sldId id="549" r:id="rId9"/>
    <p:sldId id="281" r:id="rId10"/>
    <p:sldId id="523" r:id="rId11"/>
    <p:sldId id="282" r:id="rId12"/>
    <p:sldId id="555" r:id="rId13"/>
    <p:sldId id="261" r:id="rId14"/>
    <p:sldId id="556" r:id="rId15"/>
    <p:sldId id="558" r:id="rId16"/>
    <p:sldId id="557" r:id="rId17"/>
    <p:sldId id="546" r:id="rId18"/>
    <p:sldId id="286" r:id="rId19"/>
    <p:sldId id="269" r:id="rId20"/>
    <p:sldId id="266" r:id="rId21"/>
    <p:sldId id="564" r:id="rId22"/>
    <p:sldId id="569" r:id="rId23"/>
    <p:sldId id="285" r:id="rId24"/>
    <p:sldId id="570" r:id="rId25"/>
    <p:sldId id="566" r:id="rId26"/>
    <p:sldId id="532" r:id="rId27"/>
    <p:sldId id="579" r:id="rId28"/>
    <p:sldId id="575" r:id="rId29"/>
    <p:sldId id="553" r:id="rId30"/>
    <p:sldId id="554" r:id="rId31"/>
    <p:sldId id="529" r:id="rId32"/>
    <p:sldId id="577" r:id="rId33"/>
    <p:sldId id="578" r:id="rId34"/>
    <p:sldId id="574" r:id="rId35"/>
    <p:sldId id="567" r:id="rId36"/>
    <p:sldId id="571" r:id="rId37"/>
    <p:sldId id="568" r:id="rId38"/>
    <p:sldId id="572" r:id="rId39"/>
    <p:sldId id="573" r:id="rId40"/>
    <p:sldId id="583" r:id="rId41"/>
    <p:sldId id="257" r:id="rId4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1"/>
    <a:srgbClr val="D85F42"/>
    <a:srgbClr val="F9A1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8"/>
    <p:restoredTop sz="94744"/>
  </p:normalViewPr>
  <p:slideViewPr>
    <p:cSldViewPr snapToGrid="0" snapToObjects="1">
      <p:cViewPr varScale="1">
        <p:scale>
          <a:sx n="82" d="100"/>
          <a:sy n="82" d="100"/>
        </p:scale>
        <p:origin x="52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8BF08-8D59-3A49-85A7-C9FCDDD2582D}" type="datetimeFigureOut">
              <a:rPr lang="pl-PL" smtClean="0"/>
              <a:t>25.10.2024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80D17-B87E-9745-B032-49788439DBD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9316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80D17-B87E-9745-B032-49788439DBD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3423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80D17-B87E-9745-B032-49788439DBD4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1158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80D17-B87E-9745-B032-49788439DBD4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271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80D17-B87E-9745-B032-49788439DBD4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37026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80D17-B87E-9745-B032-49788439DBD4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4628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80D17-B87E-9745-B032-49788439DBD4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192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80D17-B87E-9745-B032-49788439DBD4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4761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80D17-B87E-9745-B032-49788439DBD4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6165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80D17-B87E-9745-B032-49788439DBD4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2714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80D17-B87E-9745-B032-49788439DBD4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7529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80D17-B87E-9745-B032-49788439DBD4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2557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C2AD-D007-424C-9BF4-5744BCDD6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074EC-5E65-1149-8289-FEB4F99AE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1D3B-4E5F-CF43-93C9-B466A28BB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6922-6E32-AE4F-9DBC-F8749E584157}" type="datetimeFigureOut">
              <a:rPr lang="pl-PL" smtClean="0"/>
              <a:t>25.10.2024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4F036-69E5-BA4A-9A08-9C9CA3B8E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E6F61-970E-8741-8A86-7CA303619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F979-EA0F-E041-8854-4810617CD7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4397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AA79B-35DB-C747-A3A3-4FBAB1B74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D4A6D3-314A-3148-838D-4F8E3B2C7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FAE11-3C4C-834A-BF9B-35EBF2059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6922-6E32-AE4F-9DBC-F8749E584157}" type="datetimeFigureOut">
              <a:rPr lang="pl-PL" smtClean="0"/>
              <a:t>25.10.2024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46AB0-7CD5-E54B-9318-3DDD96B3C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7C2D6-6183-E74F-BC0D-C1C959BC2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F979-EA0F-E041-8854-4810617CD7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4219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3FF220-F040-4D47-A56C-486D8D19FF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E8DE6B-2B8F-7A44-A6F4-A27AC796A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C28DE-073D-1748-837F-C034A2243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6922-6E32-AE4F-9DBC-F8749E584157}" type="datetimeFigureOut">
              <a:rPr lang="pl-PL" smtClean="0"/>
              <a:t>25.10.2024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4C0A4-8B44-7842-AB39-440511279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87B2A-4D15-B241-BB2A-574C70DAD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F979-EA0F-E041-8854-4810617CD7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4979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BCB8D1-663E-AD7A-C01C-4472EE15099F}"/>
              </a:ext>
            </a:extLst>
          </p:cNvPr>
          <p:cNvSpPr/>
          <p:nvPr userDrawn="1"/>
        </p:nvSpPr>
        <p:spPr>
          <a:xfrm>
            <a:off x="0" y="-23385"/>
            <a:ext cx="12192000" cy="116638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50000">
                <a:srgbClr val="17375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4882D1-707C-D442-876B-530F44367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384"/>
            <a:ext cx="10515600" cy="116638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2AC65-F112-7A49-96A6-427703485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rgbClr val="17375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66F5E-A9F6-1C4B-912B-8AAD45CBF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6922-6E32-AE4F-9DBC-F8749E584157}" type="datetimeFigureOut">
              <a:rPr lang="pl-PL" smtClean="0"/>
              <a:t>25.10.2024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7FFC7-F364-434F-994D-0E9D2E481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75F55-EF26-CE43-A1F1-85317A8B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F979-EA0F-E041-8854-4810617CD708}" type="slidenum">
              <a:rPr lang="pl-PL" smtClean="0"/>
              <a:t>‹#›</a:t>
            </a:fld>
            <a:endParaRPr lang="pl-PL"/>
          </a:p>
        </p:txBody>
      </p:sp>
      <p:pic>
        <p:nvPicPr>
          <p:cNvPr id="8" name="Picture 7" descr="A blue and orange logo&#10;&#10;Description automatically generated">
            <a:extLst>
              <a:ext uri="{FF2B5EF4-FFF2-40B4-BE49-F238E27FC236}">
                <a16:creationId xmlns:a16="http://schemas.microsoft.com/office/drawing/2014/main" id="{292C0CFE-B30E-A007-76D0-0AB1EEBB0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3814" y="6232840"/>
            <a:ext cx="2058186" cy="62516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6EDA3A-FB8D-9E66-916E-684F988A0172}"/>
              </a:ext>
            </a:extLst>
          </p:cNvPr>
          <p:cNvSpPr/>
          <p:nvPr userDrawn="1"/>
        </p:nvSpPr>
        <p:spPr>
          <a:xfrm flipH="1">
            <a:off x="927296" y="954790"/>
            <a:ext cx="2654104" cy="52438"/>
          </a:xfrm>
          <a:prstGeom prst="roundRect">
            <a:avLst>
              <a:gd name="adj" fmla="val 50000"/>
            </a:avLst>
          </a:prstGeom>
          <a:gradFill>
            <a:gsLst>
              <a:gs pos="23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107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A4CE1-0E2A-D844-B60C-96E13BAB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0AAA6-131A-CD45-A6FB-4FBC0992A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C0241-D30A-2C43-8F6C-AE2B66C36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6922-6E32-AE4F-9DBC-F8749E584157}" type="datetimeFigureOut">
              <a:rPr lang="pl-PL" smtClean="0"/>
              <a:t>25.10.2024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554F3-6AE4-D74B-AB45-A5615408B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0CAAF-F3F8-1745-93CA-0BC7D7BF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F979-EA0F-E041-8854-4810617CD7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1312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A456-B0A9-D54D-94DE-AD176917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B4B2D-A11B-8A46-A482-A3A0D4368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4FC40-82AF-6248-8531-D5F90D543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44A7B-365E-BD49-A454-9ED08FAA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6922-6E32-AE4F-9DBC-F8749E584157}" type="datetimeFigureOut">
              <a:rPr lang="pl-PL" smtClean="0"/>
              <a:t>25.10.2024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DDEDE4-82B0-8F47-8A34-BABF1CFC6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AB1F3-EFD7-B94B-A0FE-B1E437813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F979-EA0F-E041-8854-4810617CD7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34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0CBA-785C-BF4D-9BE8-B990617E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2D7A4-5DF5-E14A-9603-671EAF734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53ACF-FCA5-6E47-9212-D2EE94860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84260-6EC1-AD46-955E-2313BF1AD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5D2967-6F24-4647-B52E-2F25DE2165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62273E-C28A-804C-B7E3-399B2423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6922-6E32-AE4F-9DBC-F8749E584157}" type="datetimeFigureOut">
              <a:rPr lang="pl-PL" smtClean="0"/>
              <a:t>25.10.2024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97819-2713-B440-9ADE-79B2CD95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1E6E1-F074-8843-8FB9-5ADD4E2E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F979-EA0F-E041-8854-4810617CD7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2767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A771-F08D-1A47-8DD8-F00E1AD0E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21DEE-8824-C94F-AF5C-3A2BAD6F5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6922-6E32-AE4F-9DBC-F8749E584157}" type="datetimeFigureOut">
              <a:rPr lang="pl-PL" smtClean="0"/>
              <a:t>25.10.2024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CB3C6-6AEE-A947-B1FF-A217B8D9D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3C622-C606-614C-A1DB-98C02C4A7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F979-EA0F-E041-8854-4810617CD7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2567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DF740D-8993-E94F-927A-BE671AE3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6922-6E32-AE4F-9DBC-F8749E584157}" type="datetimeFigureOut">
              <a:rPr lang="pl-PL" smtClean="0"/>
              <a:t>25.10.2024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D5FB1-E31D-1249-98EC-E19210083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79F04-304C-6E4E-B968-EF52ACA0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F979-EA0F-E041-8854-4810617CD7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736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C4C2-2AE7-A044-A77F-1BE9D774D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3BF6-A61A-0948-8914-42442953C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ACDE5-30F7-A441-BAB5-8AA3F62CE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AA834-72CF-0644-B530-2D94761C5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6922-6E32-AE4F-9DBC-F8749E584157}" type="datetimeFigureOut">
              <a:rPr lang="pl-PL" smtClean="0"/>
              <a:t>25.10.2024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60504-8A73-5B43-B6E0-F0E43F7E7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97D4E-EC69-F248-A303-43DB4151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F979-EA0F-E041-8854-4810617CD7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053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C190-DB62-384B-BED5-7C2B60A88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466B72-D728-2B44-BE42-4AC29F1BBF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BDEAC-0C86-5A4B-9798-DA3CB1726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3083C-8C97-4844-AF8C-7911DBFE9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6922-6E32-AE4F-9DBC-F8749E584157}" type="datetimeFigureOut">
              <a:rPr lang="pl-PL" smtClean="0"/>
              <a:t>25.10.2024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495BA-58CC-8C4E-B7F6-EA40AE810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4C273-63E5-6740-B48F-389BEFB5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F979-EA0F-E041-8854-4810617CD7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14200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AF658B-1CEA-924E-A04F-879EFEEFA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BA6E8-3228-1D44-BEF1-B07D2222C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33787-A0CA-0C49-AB8B-44BD7E635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56922-6E32-AE4F-9DBC-F8749E584157}" type="datetimeFigureOut">
              <a:rPr lang="pl-PL" smtClean="0"/>
              <a:t>25.10.2024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9BDDA-4309-884D-92C9-76DE174EAE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14D81-7ADD-CA44-B74A-2AEED4C48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0F979-EA0F-E041-8854-4810617CD7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548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4C1E5DC-F109-7C44-8DC4-4C58AFA91E3C}"/>
              </a:ext>
            </a:extLst>
          </p:cNvPr>
          <p:cNvSpPr txBox="1"/>
          <p:nvPr/>
        </p:nvSpPr>
        <p:spPr>
          <a:xfrm>
            <a:off x="6400801" y="35279"/>
            <a:ext cx="5727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What counts as AI?</a:t>
            </a:r>
          </a:p>
        </p:txBody>
      </p:sp>
      <p:pic>
        <p:nvPicPr>
          <p:cNvPr id="2" name="Picture 2" descr="Free Group of People on a Conference Room  Stock Photo">
            <a:extLst>
              <a:ext uri="{FF2B5EF4-FFF2-40B4-BE49-F238E27FC236}">
                <a16:creationId xmlns:a16="http://schemas.microsoft.com/office/drawing/2014/main" id="{CA6D699F-AE0C-64AD-1D49-2DAE9520A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86" b="1886"/>
          <a:stretch/>
        </p:blipFill>
        <p:spPr bwMode="auto">
          <a:xfrm>
            <a:off x="1511300" y="0"/>
            <a:ext cx="106807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9F3C66-3264-5660-4D2C-EAA661C47752}"/>
              </a:ext>
            </a:extLst>
          </p:cNvPr>
          <p:cNvSpPr/>
          <p:nvPr/>
        </p:nvSpPr>
        <p:spPr>
          <a:xfrm>
            <a:off x="1511299" y="0"/>
            <a:ext cx="10698223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  <a:alpha val="59000"/>
                </a:schemeClr>
              </a:gs>
              <a:gs pos="27000">
                <a:schemeClr val="accent1">
                  <a:lumMod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4E8961-DE6D-5DC3-266E-42B7D4D5CA93}"/>
              </a:ext>
            </a:extLst>
          </p:cNvPr>
          <p:cNvSpPr/>
          <p:nvPr/>
        </p:nvSpPr>
        <p:spPr>
          <a:xfrm>
            <a:off x="2246992" y="4399029"/>
            <a:ext cx="2883807" cy="4571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FD1580-92A9-9BAF-4AB2-FEB580C7C805}"/>
              </a:ext>
            </a:extLst>
          </p:cNvPr>
          <p:cNvGrpSpPr/>
          <p:nvPr/>
        </p:nvGrpSpPr>
        <p:grpSpPr>
          <a:xfrm>
            <a:off x="686693" y="0"/>
            <a:ext cx="0" cy="6858000"/>
            <a:chOff x="1143893" y="0"/>
            <a:chExt cx="0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5FB49C-F8B1-4E0D-9BED-9E18FDA89F7D}"/>
                </a:ext>
              </a:extLst>
            </p:cNvPr>
            <p:cNvCxnSpPr/>
            <p:nvPr/>
          </p:nvCxnSpPr>
          <p:spPr>
            <a:xfrm flipV="1">
              <a:off x="1143893" y="0"/>
              <a:ext cx="0" cy="253672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7765909-2303-27DD-0E2C-4CBFBCE5D788}"/>
                </a:ext>
              </a:extLst>
            </p:cNvPr>
            <p:cNvCxnSpPr/>
            <p:nvPr/>
          </p:nvCxnSpPr>
          <p:spPr>
            <a:xfrm flipV="1">
              <a:off x="1143893" y="4321277"/>
              <a:ext cx="0" cy="253672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642BC9A-3BA4-5063-7046-8233AB0E5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233" y="927437"/>
            <a:ext cx="3211174" cy="9753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773C6C-3CE0-6CD5-BD32-A294A5E08526}"/>
              </a:ext>
            </a:extLst>
          </p:cNvPr>
          <p:cNvSpPr txBox="1"/>
          <p:nvPr/>
        </p:nvSpPr>
        <p:spPr>
          <a:xfrm>
            <a:off x="1980244" y="2158649"/>
            <a:ext cx="984240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8800">
                <a:solidFill>
                  <a:schemeClr val="bg1"/>
                </a:solidFill>
                <a:effectLst>
                  <a:outerShdw blurRad="177800" dist="38100" dir="5400000" sx="103000" sy="103000" algn="t" rotWithShape="0">
                    <a:prstClr val="black">
                      <a:alpha val="30000"/>
                    </a:prstClr>
                  </a:outerShdw>
                </a:effectLst>
                <a:latin typeface="Nexa Bold" panose="02000000000000000000" pitchFamily="50" charset="0"/>
                <a:ea typeface="Verdana" panose="020B060403050404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5400" b="1" dirty="0">
                <a:latin typeface="Montserrat" panose="00000500000000000000" pitchFamily="2" charset="0"/>
              </a:rPr>
              <a:t>AI in Assessment: Helping Hand or Pandora's Box?</a:t>
            </a:r>
            <a:endParaRPr lang="en-ID" sz="5400" b="1" dirty="0">
              <a:latin typeface="Montserrat" panose="000005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B7190C-C436-46CB-0C24-1CAC7FEAE9AC}"/>
              </a:ext>
            </a:extLst>
          </p:cNvPr>
          <p:cNvGrpSpPr/>
          <p:nvPr/>
        </p:nvGrpSpPr>
        <p:grpSpPr>
          <a:xfrm>
            <a:off x="2135233" y="4720573"/>
            <a:ext cx="9561468" cy="1815883"/>
            <a:chOff x="3650261" y="4729494"/>
            <a:chExt cx="7284863" cy="15840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76C3D1-9F44-7AC0-8B8B-213E28DA7365}"/>
                </a:ext>
              </a:extLst>
            </p:cNvPr>
            <p:cNvSpPr txBox="1"/>
            <p:nvPr/>
          </p:nvSpPr>
          <p:spPr>
            <a:xfrm>
              <a:off x="3650261" y="4729494"/>
              <a:ext cx="4272756" cy="15840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Nathan Thompson, PhD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CEO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Assessment Systems</a:t>
              </a:r>
            </a:p>
          </p:txBody>
        </p:sp>
        <p:pic>
          <p:nvPicPr>
            <p:cNvPr id="19" name="Picture 18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764C4A9-8DE1-C512-F0FC-A88A6639B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0" t="828" r="8654" b="4582"/>
            <a:stretch>
              <a:fillRect/>
            </a:stretch>
          </p:blipFill>
          <p:spPr>
            <a:xfrm>
              <a:off x="9704016" y="4745867"/>
              <a:ext cx="1231108" cy="1392514"/>
            </a:xfrm>
            <a:custGeom>
              <a:avLst/>
              <a:gdLst>
                <a:gd name="connsiteX0" fmla="*/ 1549667 w 3099334"/>
                <a:gd name="connsiteY0" fmla="*/ 0 h 3099334"/>
                <a:gd name="connsiteX1" fmla="*/ 3099334 w 3099334"/>
                <a:gd name="connsiteY1" fmla="*/ 1549667 h 3099334"/>
                <a:gd name="connsiteX2" fmla="*/ 1549667 w 3099334"/>
                <a:gd name="connsiteY2" fmla="*/ 3099334 h 3099334"/>
                <a:gd name="connsiteX3" fmla="*/ 0 w 3099334"/>
                <a:gd name="connsiteY3" fmla="*/ 1549667 h 3099334"/>
                <a:gd name="connsiteX4" fmla="*/ 1549667 w 3099334"/>
                <a:gd name="connsiteY4" fmla="*/ 0 h 309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9334" h="3099334">
                  <a:moveTo>
                    <a:pt x="1549667" y="0"/>
                  </a:moveTo>
                  <a:cubicBezTo>
                    <a:pt x="2405524" y="0"/>
                    <a:pt x="3099334" y="693810"/>
                    <a:pt x="3099334" y="1549667"/>
                  </a:cubicBezTo>
                  <a:cubicBezTo>
                    <a:pt x="3099334" y="2405524"/>
                    <a:pt x="2405524" y="3099334"/>
                    <a:pt x="1549667" y="3099334"/>
                  </a:cubicBezTo>
                  <a:cubicBezTo>
                    <a:pt x="693810" y="3099334"/>
                    <a:pt x="0" y="2405524"/>
                    <a:pt x="0" y="1549667"/>
                  </a:cubicBezTo>
                  <a:cubicBezTo>
                    <a:pt x="0" y="693810"/>
                    <a:pt x="693810" y="0"/>
                    <a:pt x="1549667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088948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7D2F82F-7B8B-4942-B4B1-3642852D89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9000"/>
          </a:blip>
          <a:srcRect b="15555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1" name="Right Triangle 8">
            <a:extLst>
              <a:ext uri="{FF2B5EF4-FFF2-40B4-BE49-F238E27FC236}">
                <a16:creationId xmlns:a16="http://schemas.microsoft.com/office/drawing/2014/main" id="{460B135E-CEA4-7648-B1FD-3CB5F024C5DC}"/>
              </a:ext>
            </a:extLst>
          </p:cNvPr>
          <p:cNvSpPr/>
          <p:nvPr/>
        </p:nvSpPr>
        <p:spPr>
          <a:xfrm>
            <a:off x="7599680" y="1402080"/>
            <a:ext cx="4592318" cy="5455920"/>
          </a:xfrm>
          <a:custGeom>
            <a:avLst/>
            <a:gdLst>
              <a:gd name="connsiteX0" fmla="*/ 0 w 2769426"/>
              <a:gd name="connsiteY0" fmla="*/ 2150041 h 2150041"/>
              <a:gd name="connsiteX1" fmla="*/ 0 w 2769426"/>
              <a:gd name="connsiteY1" fmla="*/ 0 h 2150041"/>
              <a:gd name="connsiteX2" fmla="*/ 2769426 w 2769426"/>
              <a:gd name="connsiteY2" fmla="*/ 2150041 h 2150041"/>
              <a:gd name="connsiteX3" fmla="*/ 0 w 2769426"/>
              <a:gd name="connsiteY3" fmla="*/ 2150041 h 2150041"/>
              <a:gd name="connsiteX0" fmla="*/ 0 w 2769426"/>
              <a:gd name="connsiteY0" fmla="*/ 2200145 h 2200145"/>
              <a:gd name="connsiteX1" fmla="*/ 2768252 w 2769426"/>
              <a:gd name="connsiteY1" fmla="*/ 0 h 2200145"/>
              <a:gd name="connsiteX2" fmla="*/ 2769426 w 2769426"/>
              <a:gd name="connsiteY2" fmla="*/ 2200145 h 2200145"/>
              <a:gd name="connsiteX3" fmla="*/ 0 w 2769426"/>
              <a:gd name="connsiteY3" fmla="*/ 2200145 h 2200145"/>
              <a:gd name="connsiteX0" fmla="*/ 0 w 3019946"/>
              <a:gd name="connsiteY0" fmla="*/ 2191437 h 2200145"/>
              <a:gd name="connsiteX1" fmla="*/ 3018772 w 3019946"/>
              <a:gd name="connsiteY1" fmla="*/ 0 h 2200145"/>
              <a:gd name="connsiteX2" fmla="*/ 3019946 w 3019946"/>
              <a:gd name="connsiteY2" fmla="*/ 2200145 h 2200145"/>
              <a:gd name="connsiteX3" fmla="*/ 0 w 3019946"/>
              <a:gd name="connsiteY3" fmla="*/ 2191437 h 2200145"/>
              <a:gd name="connsiteX0" fmla="*/ 0 w 2569009"/>
              <a:gd name="connsiteY0" fmla="*/ 2182729 h 2200145"/>
              <a:gd name="connsiteX1" fmla="*/ 2567835 w 2569009"/>
              <a:gd name="connsiteY1" fmla="*/ 0 h 2200145"/>
              <a:gd name="connsiteX2" fmla="*/ 2569009 w 2569009"/>
              <a:gd name="connsiteY2" fmla="*/ 2200145 h 2200145"/>
              <a:gd name="connsiteX3" fmla="*/ 0 w 2569009"/>
              <a:gd name="connsiteY3" fmla="*/ 2182729 h 2200145"/>
              <a:gd name="connsiteX0" fmla="*/ 0 w 3007420"/>
              <a:gd name="connsiteY0" fmla="*/ 2174020 h 2200145"/>
              <a:gd name="connsiteX1" fmla="*/ 3006246 w 3007420"/>
              <a:gd name="connsiteY1" fmla="*/ 0 h 2200145"/>
              <a:gd name="connsiteX2" fmla="*/ 3007420 w 3007420"/>
              <a:gd name="connsiteY2" fmla="*/ 2200145 h 2200145"/>
              <a:gd name="connsiteX3" fmla="*/ 0 w 3007420"/>
              <a:gd name="connsiteY3" fmla="*/ 2174020 h 2200145"/>
              <a:gd name="connsiteX0" fmla="*/ 0 w 3057524"/>
              <a:gd name="connsiteY0" fmla="*/ 2208853 h 2208853"/>
              <a:gd name="connsiteX1" fmla="*/ 3056350 w 3057524"/>
              <a:gd name="connsiteY1" fmla="*/ 0 h 2208853"/>
              <a:gd name="connsiteX2" fmla="*/ 3057524 w 3057524"/>
              <a:gd name="connsiteY2" fmla="*/ 2200145 h 2208853"/>
              <a:gd name="connsiteX3" fmla="*/ 0 w 3057524"/>
              <a:gd name="connsiteY3" fmla="*/ 2208853 h 2208853"/>
              <a:gd name="connsiteX0" fmla="*/ 0 w 3032472"/>
              <a:gd name="connsiteY0" fmla="*/ 2200145 h 2200145"/>
              <a:gd name="connsiteX1" fmla="*/ 3031298 w 3032472"/>
              <a:gd name="connsiteY1" fmla="*/ 0 h 2200145"/>
              <a:gd name="connsiteX2" fmla="*/ 3032472 w 3032472"/>
              <a:gd name="connsiteY2" fmla="*/ 2200145 h 2200145"/>
              <a:gd name="connsiteX3" fmla="*/ 0 w 3032472"/>
              <a:gd name="connsiteY3" fmla="*/ 2200145 h 220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2472" h="2200145">
                <a:moveTo>
                  <a:pt x="0" y="2200145"/>
                </a:moveTo>
                <a:lnTo>
                  <a:pt x="3031298" y="0"/>
                </a:lnTo>
                <a:cubicBezTo>
                  <a:pt x="3031689" y="733382"/>
                  <a:pt x="3032081" y="1466763"/>
                  <a:pt x="3032472" y="2200145"/>
                </a:cubicBezTo>
                <a:lnTo>
                  <a:pt x="0" y="22001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DDE495-3D86-BF4F-B5D8-F118D621E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51371" y="2219466"/>
            <a:ext cx="6268226" cy="2694679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6500" b="1" dirty="0">
                <a:solidFill>
                  <a:schemeClr val="tx2">
                    <a:lumMod val="75000"/>
                  </a:schemeClr>
                </a:solidFill>
              </a:rPr>
              <a:t>Part 2</a:t>
            </a:r>
          </a:p>
          <a:p>
            <a:pPr algn="ctr"/>
            <a:r>
              <a:rPr lang="en-US" sz="6500" b="1" dirty="0">
                <a:solidFill>
                  <a:schemeClr val="tx2">
                    <a:lumMod val="75000"/>
                  </a:schemeClr>
                </a:solidFill>
              </a:rPr>
              <a:t>AI and ML:</a:t>
            </a:r>
          </a:p>
          <a:p>
            <a:pPr algn="ctr"/>
            <a:r>
              <a:rPr lang="en-US" sz="6500" b="1" dirty="0">
                <a:solidFill>
                  <a:schemeClr val="tx2">
                    <a:lumMod val="75000"/>
                  </a:schemeClr>
                </a:solidFill>
              </a:rPr>
              <a:t>An Introduction</a:t>
            </a:r>
            <a:endParaRPr lang="pl-PL" sz="4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01CCA12-80AE-EA40-8054-4A573FC2931F}"/>
              </a:ext>
            </a:extLst>
          </p:cNvPr>
          <p:cNvSpPr/>
          <p:nvPr/>
        </p:nvSpPr>
        <p:spPr>
          <a:xfrm rot="5400000">
            <a:off x="-314959" y="314961"/>
            <a:ext cx="3840479" cy="3210559"/>
          </a:xfrm>
          <a:prstGeom prst="rtTriangle">
            <a:avLst/>
          </a:prstGeom>
          <a:solidFill>
            <a:srgbClr val="173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173751"/>
              </a:solidFill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4D0538E1-14B7-6146-87B9-DC335A7F3FE5}"/>
              </a:ext>
            </a:extLst>
          </p:cNvPr>
          <p:cNvSpPr/>
          <p:nvPr/>
        </p:nvSpPr>
        <p:spPr>
          <a:xfrm>
            <a:off x="9544832" y="3693352"/>
            <a:ext cx="2647167" cy="3164648"/>
          </a:xfrm>
          <a:custGeom>
            <a:avLst/>
            <a:gdLst>
              <a:gd name="connsiteX0" fmla="*/ 0 w 2769426"/>
              <a:gd name="connsiteY0" fmla="*/ 2150041 h 2150041"/>
              <a:gd name="connsiteX1" fmla="*/ 0 w 2769426"/>
              <a:gd name="connsiteY1" fmla="*/ 0 h 2150041"/>
              <a:gd name="connsiteX2" fmla="*/ 2769426 w 2769426"/>
              <a:gd name="connsiteY2" fmla="*/ 2150041 h 2150041"/>
              <a:gd name="connsiteX3" fmla="*/ 0 w 2769426"/>
              <a:gd name="connsiteY3" fmla="*/ 2150041 h 2150041"/>
              <a:gd name="connsiteX0" fmla="*/ 0 w 2769426"/>
              <a:gd name="connsiteY0" fmla="*/ 2200145 h 2200145"/>
              <a:gd name="connsiteX1" fmla="*/ 2768252 w 2769426"/>
              <a:gd name="connsiteY1" fmla="*/ 0 h 2200145"/>
              <a:gd name="connsiteX2" fmla="*/ 2769426 w 2769426"/>
              <a:gd name="connsiteY2" fmla="*/ 2200145 h 2200145"/>
              <a:gd name="connsiteX3" fmla="*/ 0 w 2769426"/>
              <a:gd name="connsiteY3" fmla="*/ 2200145 h 2200145"/>
              <a:gd name="connsiteX0" fmla="*/ 0 w 3019946"/>
              <a:gd name="connsiteY0" fmla="*/ 2191437 h 2200145"/>
              <a:gd name="connsiteX1" fmla="*/ 3018772 w 3019946"/>
              <a:gd name="connsiteY1" fmla="*/ 0 h 2200145"/>
              <a:gd name="connsiteX2" fmla="*/ 3019946 w 3019946"/>
              <a:gd name="connsiteY2" fmla="*/ 2200145 h 2200145"/>
              <a:gd name="connsiteX3" fmla="*/ 0 w 3019946"/>
              <a:gd name="connsiteY3" fmla="*/ 2191437 h 2200145"/>
              <a:gd name="connsiteX0" fmla="*/ 0 w 2569009"/>
              <a:gd name="connsiteY0" fmla="*/ 2182729 h 2200145"/>
              <a:gd name="connsiteX1" fmla="*/ 2567835 w 2569009"/>
              <a:gd name="connsiteY1" fmla="*/ 0 h 2200145"/>
              <a:gd name="connsiteX2" fmla="*/ 2569009 w 2569009"/>
              <a:gd name="connsiteY2" fmla="*/ 2200145 h 2200145"/>
              <a:gd name="connsiteX3" fmla="*/ 0 w 2569009"/>
              <a:gd name="connsiteY3" fmla="*/ 2182729 h 2200145"/>
              <a:gd name="connsiteX0" fmla="*/ 0 w 3007420"/>
              <a:gd name="connsiteY0" fmla="*/ 2174020 h 2200145"/>
              <a:gd name="connsiteX1" fmla="*/ 3006246 w 3007420"/>
              <a:gd name="connsiteY1" fmla="*/ 0 h 2200145"/>
              <a:gd name="connsiteX2" fmla="*/ 3007420 w 3007420"/>
              <a:gd name="connsiteY2" fmla="*/ 2200145 h 2200145"/>
              <a:gd name="connsiteX3" fmla="*/ 0 w 3007420"/>
              <a:gd name="connsiteY3" fmla="*/ 2174020 h 2200145"/>
              <a:gd name="connsiteX0" fmla="*/ 0 w 3057524"/>
              <a:gd name="connsiteY0" fmla="*/ 2208853 h 2208853"/>
              <a:gd name="connsiteX1" fmla="*/ 3056350 w 3057524"/>
              <a:gd name="connsiteY1" fmla="*/ 0 h 2208853"/>
              <a:gd name="connsiteX2" fmla="*/ 3057524 w 3057524"/>
              <a:gd name="connsiteY2" fmla="*/ 2200145 h 2208853"/>
              <a:gd name="connsiteX3" fmla="*/ 0 w 3057524"/>
              <a:gd name="connsiteY3" fmla="*/ 2208853 h 2208853"/>
              <a:gd name="connsiteX0" fmla="*/ 0 w 3032472"/>
              <a:gd name="connsiteY0" fmla="*/ 2200145 h 2200145"/>
              <a:gd name="connsiteX1" fmla="*/ 3031298 w 3032472"/>
              <a:gd name="connsiteY1" fmla="*/ 0 h 2200145"/>
              <a:gd name="connsiteX2" fmla="*/ 3032472 w 3032472"/>
              <a:gd name="connsiteY2" fmla="*/ 2200145 h 2200145"/>
              <a:gd name="connsiteX3" fmla="*/ 0 w 3032472"/>
              <a:gd name="connsiteY3" fmla="*/ 2200145 h 220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2472" h="2200145">
                <a:moveTo>
                  <a:pt x="0" y="2200145"/>
                </a:moveTo>
                <a:lnTo>
                  <a:pt x="3031298" y="0"/>
                </a:lnTo>
                <a:cubicBezTo>
                  <a:pt x="3031689" y="733382"/>
                  <a:pt x="3032081" y="1466763"/>
                  <a:pt x="3032472" y="2200145"/>
                </a:cubicBezTo>
                <a:lnTo>
                  <a:pt x="0" y="2200145"/>
                </a:lnTo>
                <a:close/>
              </a:path>
            </a:pathLst>
          </a:custGeom>
          <a:solidFill>
            <a:srgbClr val="F9A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8735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42"/>
            <a:ext cx="9181579" cy="971789"/>
          </a:xfrm>
        </p:spPr>
        <p:txBody>
          <a:bodyPr>
            <a:normAutofit/>
          </a:bodyPr>
          <a:lstStyle/>
          <a:p>
            <a:r>
              <a:rPr lang="en-US" b="1" dirty="0"/>
              <a:t>Definitions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43F90-500B-4EC1-AD9F-B79B4DF8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199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Machine Learning</a:t>
            </a:r>
          </a:p>
          <a:p>
            <a:pPr lvl="1"/>
            <a:r>
              <a:rPr lang="en-US" sz="2800" dirty="0"/>
              <a:t>The use and development of computer systems that are able to learn and adapt without following explicit instructions, by using algorithms and </a:t>
            </a:r>
            <a:r>
              <a:rPr lang="en-US" sz="2800" b="1" dirty="0"/>
              <a:t>statistical models to analyze and draw inferences from patterns in data</a:t>
            </a:r>
            <a:r>
              <a:rPr lang="en-US" sz="2800" dirty="0"/>
              <a:t>. (</a:t>
            </a:r>
            <a:r>
              <a:rPr lang="en-US" sz="2800" i="1" dirty="0"/>
              <a:t>Oxford)</a:t>
            </a:r>
            <a:endParaRPr lang="en-US" sz="2800" dirty="0"/>
          </a:p>
          <a:p>
            <a:r>
              <a:rPr lang="en-US" sz="3200" dirty="0"/>
              <a:t>Artificial Intelligence</a:t>
            </a:r>
          </a:p>
          <a:p>
            <a:pPr lvl="1"/>
            <a:r>
              <a:rPr lang="en-US" sz="2800" dirty="0"/>
              <a:t>The theory and development of computer systems able to perform tasks that normally require human intelligence, such as visual perception, speech recognition, </a:t>
            </a:r>
            <a:r>
              <a:rPr lang="en-US" sz="2800" b="1" dirty="0"/>
              <a:t>decision-making</a:t>
            </a:r>
            <a:r>
              <a:rPr lang="en-US" sz="2800" dirty="0"/>
              <a:t>, and translation between languages. (</a:t>
            </a:r>
            <a:r>
              <a:rPr lang="en-US" sz="2800" i="1" dirty="0"/>
              <a:t>Oxford)</a:t>
            </a:r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56085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015"/>
            <a:ext cx="9181579" cy="971789"/>
          </a:xfrm>
        </p:spPr>
        <p:txBody>
          <a:bodyPr>
            <a:normAutofit/>
          </a:bodyPr>
          <a:lstStyle/>
          <a:p>
            <a:r>
              <a:rPr lang="en-US" b="1" dirty="0"/>
              <a:t>Definitions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43F90-500B-4EC1-AD9F-B79B4DF8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139" y="1642981"/>
            <a:ext cx="544426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Machine Learning: Unsupervised</a:t>
            </a:r>
          </a:p>
          <a:p>
            <a:pPr lvl="1"/>
            <a:r>
              <a:rPr lang="en-US" sz="2800" dirty="0"/>
              <a:t>Looking for patterns with no particular goal</a:t>
            </a:r>
          </a:p>
          <a:p>
            <a:r>
              <a:rPr lang="en-US" sz="3200" dirty="0"/>
              <a:t>Machine Learning: Supervised</a:t>
            </a:r>
          </a:p>
          <a:p>
            <a:pPr lvl="1"/>
            <a:r>
              <a:rPr lang="en-US" sz="2800" dirty="0"/>
              <a:t>Some sort of goal in mind (label/criterion/prediction)</a:t>
            </a:r>
          </a:p>
          <a:p>
            <a:pPr lvl="1"/>
            <a:endParaRPr lang="en-US" sz="2800" dirty="0"/>
          </a:p>
          <a:p>
            <a:endParaRPr lang="en-US" sz="3200" dirty="0"/>
          </a:p>
        </p:txBody>
      </p:sp>
      <p:pic>
        <p:nvPicPr>
          <p:cNvPr id="3" name="Picture 2" descr="Brands Need AI-Powered Social Analytics, Not Hotdogs - NetBase Quid">
            <a:extLst>
              <a:ext uri="{FF2B5EF4-FFF2-40B4-BE49-F238E27FC236}">
                <a16:creationId xmlns:a16="http://schemas.microsoft.com/office/drawing/2014/main" id="{84FD5B8A-FFD1-200D-3E69-DBBC5C4D9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073" y="1592522"/>
            <a:ext cx="5187612" cy="270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711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76" y="150354"/>
            <a:ext cx="9181579" cy="751236"/>
          </a:xfrm>
        </p:spPr>
        <p:txBody>
          <a:bodyPr>
            <a:normAutofit/>
          </a:bodyPr>
          <a:lstStyle/>
          <a:p>
            <a:r>
              <a:rPr lang="en-US" b="1" dirty="0"/>
              <a:t>Machine learning &amp; AI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43F90-500B-4EC1-AD9F-B79B4DF8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486"/>
            <a:ext cx="10515600" cy="4351338"/>
          </a:xfrm>
        </p:spPr>
        <p:txBody>
          <a:bodyPr/>
          <a:lstStyle/>
          <a:p>
            <a:r>
              <a:rPr lang="en-US" dirty="0"/>
              <a:t>Common example is logistic model to predict binary outcome...</a:t>
            </a:r>
          </a:p>
          <a:p>
            <a:r>
              <a:rPr lang="en-US" dirty="0"/>
              <a:t>“Natural language processing”</a:t>
            </a:r>
          </a:p>
          <a:p>
            <a:pPr lvl="1"/>
            <a:r>
              <a:rPr lang="en-US" dirty="0"/>
              <a:t>Here’s one that we all use every day!</a:t>
            </a:r>
          </a:p>
          <a:p>
            <a:pPr lvl="1"/>
            <a:r>
              <a:rPr lang="en-US" dirty="0"/>
              <a:t>Can we apply it to assessment…?</a:t>
            </a:r>
          </a:p>
        </p:txBody>
      </p:sp>
      <p:pic>
        <p:nvPicPr>
          <p:cNvPr id="3078" name="Picture 6" descr="Image result for spam email">
            <a:extLst>
              <a:ext uri="{FF2B5EF4-FFF2-40B4-BE49-F238E27FC236}">
                <a16:creationId xmlns:a16="http://schemas.microsoft.com/office/drawing/2014/main" id="{88FEC738-79AD-4315-A7C9-8926B967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40" y="3062623"/>
            <a:ext cx="8903341" cy="39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738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7D2F82F-7B8B-4942-B4B1-3642852D89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9000"/>
          </a:blip>
          <a:srcRect b="15555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1" name="Right Triangle 8">
            <a:extLst>
              <a:ext uri="{FF2B5EF4-FFF2-40B4-BE49-F238E27FC236}">
                <a16:creationId xmlns:a16="http://schemas.microsoft.com/office/drawing/2014/main" id="{460B135E-CEA4-7648-B1FD-3CB5F024C5DC}"/>
              </a:ext>
            </a:extLst>
          </p:cNvPr>
          <p:cNvSpPr/>
          <p:nvPr/>
        </p:nvSpPr>
        <p:spPr>
          <a:xfrm>
            <a:off x="7599680" y="1402080"/>
            <a:ext cx="4592318" cy="5455920"/>
          </a:xfrm>
          <a:custGeom>
            <a:avLst/>
            <a:gdLst>
              <a:gd name="connsiteX0" fmla="*/ 0 w 2769426"/>
              <a:gd name="connsiteY0" fmla="*/ 2150041 h 2150041"/>
              <a:gd name="connsiteX1" fmla="*/ 0 w 2769426"/>
              <a:gd name="connsiteY1" fmla="*/ 0 h 2150041"/>
              <a:gd name="connsiteX2" fmla="*/ 2769426 w 2769426"/>
              <a:gd name="connsiteY2" fmla="*/ 2150041 h 2150041"/>
              <a:gd name="connsiteX3" fmla="*/ 0 w 2769426"/>
              <a:gd name="connsiteY3" fmla="*/ 2150041 h 2150041"/>
              <a:gd name="connsiteX0" fmla="*/ 0 w 2769426"/>
              <a:gd name="connsiteY0" fmla="*/ 2200145 h 2200145"/>
              <a:gd name="connsiteX1" fmla="*/ 2768252 w 2769426"/>
              <a:gd name="connsiteY1" fmla="*/ 0 h 2200145"/>
              <a:gd name="connsiteX2" fmla="*/ 2769426 w 2769426"/>
              <a:gd name="connsiteY2" fmla="*/ 2200145 h 2200145"/>
              <a:gd name="connsiteX3" fmla="*/ 0 w 2769426"/>
              <a:gd name="connsiteY3" fmla="*/ 2200145 h 2200145"/>
              <a:gd name="connsiteX0" fmla="*/ 0 w 3019946"/>
              <a:gd name="connsiteY0" fmla="*/ 2191437 h 2200145"/>
              <a:gd name="connsiteX1" fmla="*/ 3018772 w 3019946"/>
              <a:gd name="connsiteY1" fmla="*/ 0 h 2200145"/>
              <a:gd name="connsiteX2" fmla="*/ 3019946 w 3019946"/>
              <a:gd name="connsiteY2" fmla="*/ 2200145 h 2200145"/>
              <a:gd name="connsiteX3" fmla="*/ 0 w 3019946"/>
              <a:gd name="connsiteY3" fmla="*/ 2191437 h 2200145"/>
              <a:gd name="connsiteX0" fmla="*/ 0 w 2569009"/>
              <a:gd name="connsiteY0" fmla="*/ 2182729 h 2200145"/>
              <a:gd name="connsiteX1" fmla="*/ 2567835 w 2569009"/>
              <a:gd name="connsiteY1" fmla="*/ 0 h 2200145"/>
              <a:gd name="connsiteX2" fmla="*/ 2569009 w 2569009"/>
              <a:gd name="connsiteY2" fmla="*/ 2200145 h 2200145"/>
              <a:gd name="connsiteX3" fmla="*/ 0 w 2569009"/>
              <a:gd name="connsiteY3" fmla="*/ 2182729 h 2200145"/>
              <a:gd name="connsiteX0" fmla="*/ 0 w 3007420"/>
              <a:gd name="connsiteY0" fmla="*/ 2174020 h 2200145"/>
              <a:gd name="connsiteX1" fmla="*/ 3006246 w 3007420"/>
              <a:gd name="connsiteY1" fmla="*/ 0 h 2200145"/>
              <a:gd name="connsiteX2" fmla="*/ 3007420 w 3007420"/>
              <a:gd name="connsiteY2" fmla="*/ 2200145 h 2200145"/>
              <a:gd name="connsiteX3" fmla="*/ 0 w 3007420"/>
              <a:gd name="connsiteY3" fmla="*/ 2174020 h 2200145"/>
              <a:gd name="connsiteX0" fmla="*/ 0 w 3057524"/>
              <a:gd name="connsiteY0" fmla="*/ 2208853 h 2208853"/>
              <a:gd name="connsiteX1" fmla="*/ 3056350 w 3057524"/>
              <a:gd name="connsiteY1" fmla="*/ 0 h 2208853"/>
              <a:gd name="connsiteX2" fmla="*/ 3057524 w 3057524"/>
              <a:gd name="connsiteY2" fmla="*/ 2200145 h 2208853"/>
              <a:gd name="connsiteX3" fmla="*/ 0 w 3057524"/>
              <a:gd name="connsiteY3" fmla="*/ 2208853 h 2208853"/>
              <a:gd name="connsiteX0" fmla="*/ 0 w 3032472"/>
              <a:gd name="connsiteY0" fmla="*/ 2200145 h 2200145"/>
              <a:gd name="connsiteX1" fmla="*/ 3031298 w 3032472"/>
              <a:gd name="connsiteY1" fmla="*/ 0 h 2200145"/>
              <a:gd name="connsiteX2" fmla="*/ 3032472 w 3032472"/>
              <a:gd name="connsiteY2" fmla="*/ 2200145 h 2200145"/>
              <a:gd name="connsiteX3" fmla="*/ 0 w 3032472"/>
              <a:gd name="connsiteY3" fmla="*/ 2200145 h 220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2472" h="2200145">
                <a:moveTo>
                  <a:pt x="0" y="2200145"/>
                </a:moveTo>
                <a:lnTo>
                  <a:pt x="3031298" y="0"/>
                </a:lnTo>
                <a:cubicBezTo>
                  <a:pt x="3031689" y="733382"/>
                  <a:pt x="3032081" y="1466763"/>
                  <a:pt x="3032472" y="2200145"/>
                </a:cubicBezTo>
                <a:lnTo>
                  <a:pt x="0" y="22001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DDE495-3D86-BF4F-B5D8-F118D621E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51371" y="2219466"/>
            <a:ext cx="6268226" cy="2694679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6500" b="1" dirty="0">
                <a:solidFill>
                  <a:schemeClr val="tx2">
                    <a:lumMod val="75000"/>
                  </a:schemeClr>
                </a:solidFill>
              </a:rPr>
              <a:t>Part 3</a:t>
            </a:r>
          </a:p>
          <a:p>
            <a:pPr algn="ctr"/>
            <a:r>
              <a:rPr lang="en-US" sz="6500" b="1" dirty="0">
                <a:solidFill>
                  <a:schemeClr val="tx2">
                    <a:lumMod val="75000"/>
                  </a:schemeClr>
                </a:solidFill>
              </a:rPr>
              <a:t>AI and ML in Assessment and Psychometrics</a:t>
            </a:r>
            <a:endParaRPr lang="pl-PL" sz="4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01CCA12-80AE-EA40-8054-4A573FC2931F}"/>
              </a:ext>
            </a:extLst>
          </p:cNvPr>
          <p:cNvSpPr/>
          <p:nvPr/>
        </p:nvSpPr>
        <p:spPr>
          <a:xfrm rot="5400000">
            <a:off x="-314959" y="314961"/>
            <a:ext cx="3840479" cy="3210559"/>
          </a:xfrm>
          <a:prstGeom prst="rtTriangle">
            <a:avLst/>
          </a:prstGeom>
          <a:solidFill>
            <a:srgbClr val="173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173751"/>
              </a:solidFill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4D0538E1-14B7-6146-87B9-DC335A7F3FE5}"/>
              </a:ext>
            </a:extLst>
          </p:cNvPr>
          <p:cNvSpPr/>
          <p:nvPr/>
        </p:nvSpPr>
        <p:spPr>
          <a:xfrm>
            <a:off x="9544832" y="3693352"/>
            <a:ext cx="2647167" cy="3164648"/>
          </a:xfrm>
          <a:custGeom>
            <a:avLst/>
            <a:gdLst>
              <a:gd name="connsiteX0" fmla="*/ 0 w 2769426"/>
              <a:gd name="connsiteY0" fmla="*/ 2150041 h 2150041"/>
              <a:gd name="connsiteX1" fmla="*/ 0 w 2769426"/>
              <a:gd name="connsiteY1" fmla="*/ 0 h 2150041"/>
              <a:gd name="connsiteX2" fmla="*/ 2769426 w 2769426"/>
              <a:gd name="connsiteY2" fmla="*/ 2150041 h 2150041"/>
              <a:gd name="connsiteX3" fmla="*/ 0 w 2769426"/>
              <a:gd name="connsiteY3" fmla="*/ 2150041 h 2150041"/>
              <a:gd name="connsiteX0" fmla="*/ 0 w 2769426"/>
              <a:gd name="connsiteY0" fmla="*/ 2200145 h 2200145"/>
              <a:gd name="connsiteX1" fmla="*/ 2768252 w 2769426"/>
              <a:gd name="connsiteY1" fmla="*/ 0 h 2200145"/>
              <a:gd name="connsiteX2" fmla="*/ 2769426 w 2769426"/>
              <a:gd name="connsiteY2" fmla="*/ 2200145 h 2200145"/>
              <a:gd name="connsiteX3" fmla="*/ 0 w 2769426"/>
              <a:gd name="connsiteY3" fmla="*/ 2200145 h 2200145"/>
              <a:gd name="connsiteX0" fmla="*/ 0 w 3019946"/>
              <a:gd name="connsiteY0" fmla="*/ 2191437 h 2200145"/>
              <a:gd name="connsiteX1" fmla="*/ 3018772 w 3019946"/>
              <a:gd name="connsiteY1" fmla="*/ 0 h 2200145"/>
              <a:gd name="connsiteX2" fmla="*/ 3019946 w 3019946"/>
              <a:gd name="connsiteY2" fmla="*/ 2200145 h 2200145"/>
              <a:gd name="connsiteX3" fmla="*/ 0 w 3019946"/>
              <a:gd name="connsiteY3" fmla="*/ 2191437 h 2200145"/>
              <a:gd name="connsiteX0" fmla="*/ 0 w 2569009"/>
              <a:gd name="connsiteY0" fmla="*/ 2182729 h 2200145"/>
              <a:gd name="connsiteX1" fmla="*/ 2567835 w 2569009"/>
              <a:gd name="connsiteY1" fmla="*/ 0 h 2200145"/>
              <a:gd name="connsiteX2" fmla="*/ 2569009 w 2569009"/>
              <a:gd name="connsiteY2" fmla="*/ 2200145 h 2200145"/>
              <a:gd name="connsiteX3" fmla="*/ 0 w 2569009"/>
              <a:gd name="connsiteY3" fmla="*/ 2182729 h 2200145"/>
              <a:gd name="connsiteX0" fmla="*/ 0 w 3007420"/>
              <a:gd name="connsiteY0" fmla="*/ 2174020 h 2200145"/>
              <a:gd name="connsiteX1" fmla="*/ 3006246 w 3007420"/>
              <a:gd name="connsiteY1" fmla="*/ 0 h 2200145"/>
              <a:gd name="connsiteX2" fmla="*/ 3007420 w 3007420"/>
              <a:gd name="connsiteY2" fmla="*/ 2200145 h 2200145"/>
              <a:gd name="connsiteX3" fmla="*/ 0 w 3007420"/>
              <a:gd name="connsiteY3" fmla="*/ 2174020 h 2200145"/>
              <a:gd name="connsiteX0" fmla="*/ 0 w 3057524"/>
              <a:gd name="connsiteY0" fmla="*/ 2208853 h 2208853"/>
              <a:gd name="connsiteX1" fmla="*/ 3056350 w 3057524"/>
              <a:gd name="connsiteY1" fmla="*/ 0 h 2208853"/>
              <a:gd name="connsiteX2" fmla="*/ 3057524 w 3057524"/>
              <a:gd name="connsiteY2" fmla="*/ 2200145 h 2208853"/>
              <a:gd name="connsiteX3" fmla="*/ 0 w 3057524"/>
              <a:gd name="connsiteY3" fmla="*/ 2208853 h 2208853"/>
              <a:gd name="connsiteX0" fmla="*/ 0 w 3032472"/>
              <a:gd name="connsiteY0" fmla="*/ 2200145 h 2200145"/>
              <a:gd name="connsiteX1" fmla="*/ 3031298 w 3032472"/>
              <a:gd name="connsiteY1" fmla="*/ 0 h 2200145"/>
              <a:gd name="connsiteX2" fmla="*/ 3032472 w 3032472"/>
              <a:gd name="connsiteY2" fmla="*/ 2200145 h 2200145"/>
              <a:gd name="connsiteX3" fmla="*/ 0 w 3032472"/>
              <a:gd name="connsiteY3" fmla="*/ 2200145 h 220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2472" h="2200145">
                <a:moveTo>
                  <a:pt x="0" y="2200145"/>
                </a:moveTo>
                <a:lnTo>
                  <a:pt x="3031298" y="0"/>
                </a:lnTo>
                <a:cubicBezTo>
                  <a:pt x="3031689" y="733382"/>
                  <a:pt x="3032081" y="1466763"/>
                  <a:pt x="3032472" y="2200145"/>
                </a:cubicBezTo>
                <a:lnTo>
                  <a:pt x="0" y="2200145"/>
                </a:lnTo>
                <a:close/>
              </a:path>
            </a:pathLst>
          </a:custGeom>
          <a:solidFill>
            <a:srgbClr val="F9A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4385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676" y="150354"/>
            <a:ext cx="9181579" cy="751236"/>
          </a:xfrm>
        </p:spPr>
        <p:txBody>
          <a:bodyPr>
            <a:normAutofit/>
          </a:bodyPr>
          <a:lstStyle/>
          <a:p>
            <a:r>
              <a:rPr lang="en-US" b="1" dirty="0"/>
              <a:t>ML: Factor Analysis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43F90-500B-4EC1-AD9F-B79B4DF8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83" y="1458117"/>
            <a:ext cx="5730079" cy="4645271"/>
          </a:xfrm>
        </p:spPr>
        <p:txBody>
          <a:bodyPr>
            <a:normAutofit/>
          </a:bodyPr>
          <a:lstStyle/>
          <a:p>
            <a:r>
              <a:rPr lang="en-US" dirty="0"/>
              <a:t>Evaluate dimensionality, find patterns (unsupervised ML)</a:t>
            </a:r>
          </a:p>
          <a:p>
            <a:r>
              <a:rPr lang="en-US" dirty="0"/>
              <a:t>3 levels: Items, subscores, tests/battery</a:t>
            </a:r>
          </a:p>
          <a:p>
            <a:r>
              <a:rPr lang="en-US" dirty="0"/>
              <a:t>Invented in 1904!!!!!!!!!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688A2-C433-9066-AE09-AC7C8AEE7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187" y="1206460"/>
            <a:ext cx="5291376" cy="5054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192B3-3EDB-C654-3757-198A34CF70BC}"/>
              </a:ext>
            </a:extLst>
          </p:cNvPr>
          <p:cNvSpPr txBox="1"/>
          <p:nvPr/>
        </p:nvSpPr>
        <p:spPr>
          <a:xfrm>
            <a:off x="1424865" y="5938115"/>
            <a:ext cx="20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Schmukle</a:t>
            </a:r>
            <a:r>
              <a:rPr lang="en-US" dirty="0"/>
              <a:t>, Back, &amp; </a:t>
            </a:r>
            <a:r>
              <a:rPr lang="en-US" dirty="0" err="1"/>
              <a:t>Eglogg</a:t>
            </a:r>
            <a:r>
              <a:rPr lang="en-US" dirty="0"/>
              <a:t> (2008)</a:t>
            </a:r>
          </a:p>
        </p:txBody>
      </p:sp>
    </p:spTree>
    <p:extLst>
      <p:ext uri="{BB962C8B-B14F-4D97-AF65-F5344CB8AC3E}">
        <p14:creationId xmlns:p14="http://schemas.microsoft.com/office/powerpoint/2010/main" val="2439238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76" y="150354"/>
            <a:ext cx="9181579" cy="751236"/>
          </a:xfrm>
        </p:spPr>
        <p:txBody>
          <a:bodyPr>
            <a:normAutofit/>
          </a:bodyPr>
          <a:lstStyle/>
          <a:p>
            <a:r>
              <a:rPr lang="en-US" b="1" dirty="0"/>
              <a:t>ML: Item Response Theory (IRT)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43F90-500B-4EC1-AD9F-B79B4DF8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154" y="1446609"/>
            <a:ext cx="5174429" cy="4645271"/>
          </a:xfrm>
        </p:spPr>
        <p:txBody>
          <a:bodyPr>
            <a:normAutofit/>
          </a:bodyPr>
          <a:lstStyle/>
          <a:p>
            <a:r>
              <a:rPr lang="en-US" dirty="0"/>
              <a:t>Fits logistical models to find patterns and make sense of the data (unsupervised ML)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C90CA-5669-3CF9-F7D0-661D4802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698" y="1609659"/>
            <a:ext cx="5940302" cy="329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64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76" y="150354"/>
            <a:ext cx="10417026" cy="7512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ML: Cognitive Diagnostic Models (CDMs)</a:t>
            </a:r>
            <a:endParaRPr lang="pl-PL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DD98CCF-E214-A647-CE58-356A1E28A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303639"/>
              </p:ext>
            </p:extLst>
          </p:nvPr>
        </p:nvGraphicFramePr>
        <p:xfrm>
          <a:off x="6541477" y="1544347"/>
          <a:ext cx="5570135" cy="3168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466">
                  <a:extLst>
                    <a:ext uri="{9D8B030D-6E8A-4147-A177-3AD203B41FA5}">
                      <a16:colId xmlns:a16="http://schemas.microsoft.com/office/drawing/2014/main" val="976216014"/>
                    </a:ext>
                  </a:extLst>
                </a:gridCol>
                <a:gridCol w="1210733">
                  <a:extLst>
                    <a:ext uri="{9D8B030D-6E8A-4147-A177-3AD203B41FA5}">
                      <a16:colId xmlns:a16="http://schemas.microsoft.com/office/drawing/2014/main" val="2768963310"/>
                    </a:ext>
                  </a:extLst>
                </a:gridCol>
                <a:gridCol w="1153468">
                  <a:extLst>
                    <a:ext uri="{9D8B030D-6E8A-4147-A177-3AD203B41FA5}">
                      <a16:colId xmlns:a16="http://schemas.microsoft.com/office/drawing/2014/main" val="2730131037"/>
                    </a:ext>
                  </a:extLst>
                </a:gridCol>
                <a:gridCol w="1277441">
                  <a:extLst>
                    <a:ext uri="{9D8B030D-6E8A-4147-A177-3AD203B41FA5}">
                      <a16:colId xmlns:a16="http://schemas.microsoft.com/office/drawing/2014/main" val="3226088139"/>
                    </a:ext>
                  </a:extLst>
                </a:gridCol>
                <a:gridCol w="1114027">
                  <a:extLst>
                    <a:ext uri="{9D8B030D-6E8A-4147-A177-3AD203B41FA5}">
                      <a16:colId xmlns:a16="http://schemas.microsoft.com/office/drawing/2014/main" val="2521209743"/>
                    </a:ext>
                  </a:extLst>
                </a:gridCol>
              </a:tblGrid>
              <a:tr h="813053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 Formulas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 reasoning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Tax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593429"/>
                  </a:ext>
                </a:extLst>
              </a:tr>
              <a:tr h="47105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39912"/>
                  </a:ext>
                </a:extLst>
              </a:tr>
              <a:tr h="47105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562379"/>
                  </a:ext>
                </a:extLst>
              </a:tr>
              <a:tr h="471055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610650"/>
                  </a:ext>
                </a:extLst>
              </a:tr>
              <a:tr h="471055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578072"/>
                  </a:ext>
                </a:extLst>
              </a:tr>
              <a:tr h="471055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93042"/>
                  </a:ext>
                </a:extLst>
              </a:tr>
            </a:tbl>
          </a:graphicData>
        </a:graphic>
      </p:graphicFrame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FB3526E-6DA9-7766-8420-209E21B06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498" y="1547642"/>
            <a:ext cx="5769979" cy="4645271"/>
          </a:xfrm>
        </p:spPr>
        <p:txBody>
          <a:bodyPr>
            <a:normAutofit/>
          </a:bodyPr>
          <a:lstStyle/>
          <a:p>
            <a:r>
              <a:rPr lang="en-US" dirty="0"/>
              <a:t>Make a “Q matrix” for items and curriculum/blueprint</a:t>
            </a:r>
          </a:p>
          <a:p>
            <a:r>
              <a:rPr lang="en-US" dirty="0"/>
              <a:t>Can be supervised or unsupervised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0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79" y="164753"/>
            <a:ext cx="9181579" cy="751236"/>
          </a:xfrm>
        </p:spPr>
        <p:txBody>
          <a:bodyPr>
            <a:normAutofit/>
          </a:bodyPr>
          <a:lstStyle/>
          <a:p>
            <a:r>
              <a:rPr lang="en-US" b="1" dirty="0"/>
              <a:t>ML: Process Data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43F90-500B-4EC1-AD9F-B79B4DF8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60" y="1745333"/>
            <a:ext cx="5501945" cy="3670503"/>
          </a:xfrm>
        </p:spPr>
        <p:txBody>
          <a:bodyPr>
            <a:normAutofit/>
          </a:bodyPr>
          <a:lstStyle/>
          <a:p>
            <a:r>
              <a:rPr lang="en-US" dirty="0"/>
              <a:t>Let’s use ALL the data we have from assessment and learning</a:t>
            </a:r>
          </a:p>
          <a:p>
            <a:r>
              <a:rPr lang="en-US" dirty="0"/>
              <a:t>We need complex ML to make sense of it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074" name="Picture 2" descr="figure 7">
            <a:extLst>
              <a:ext uri="{FF2B5EF4-FFF2-40B4-BE49-F238E27FC236}">
                <a16:creationId xmlns:a16="http://schemas.microsoft.com/office/drawing/2014/main" id="{A6F5D17D-1741-ADFF-F9D2-460175F1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095" y="1745333"/>
            <a:ext cx="5944904" cy="336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8A5840-3A47-FE68-4241-3219CAEC2C83}"/>
              </a:ext>
            </a:extLst>
          </p:cNvPr>
          <p:cNvSpPr txBox="1"/>
          <p:nvPr/>
        </p:nvSpPr>
        <p:spPr>
          <a:xfrm>
            <a:off x="7506119" y="5888334"/>
            <a:ext cx="250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Provasnik</a:t>
            </a:r>
            <a:r>
              <a:rPr lang="en-US" dirty="0"/>
              <a:t> (2021)</a:t>
            </a:r>
          </a:p>
        </p:txBody>
      </p:sp>
    </p:spTree>
    <p:extLst>
      <p:ext uri="{BB962C8B-B14F-4D97-AF65-F5344CB8AC3E}">
        <p14:creationId xmlns:p14="http://schemas.microsoft.com/office/powerpoint/2010/main" val="2567898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165" y="150354"/>
            <a:ext cx="10595760" cy="7512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AI: Computerized Adaptive Testing (CAT)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43F90-500B-4EC1-AD9F-B79B4DF8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865" y="1446609"/>
            <a:ext cx="10515600" cy="4645271"/>
          </a:xfrm>
        </p:spPr>
        <p:txBody>
          <a:bodyPr>
            <a:normAutofit/>
          </a:bodyPr>
          <a:lstStyle/>
          <a:p>
            <a:r>
              <a:rPr lang="en-US" dirty="0"/>
              <a:t>Uses IRT to personalize the test for all examinees</a:t>
            </a:r>
          </a:p>
          <a:p>
            <a:r>
              <a:rPr lang="en-US" dirty="0"/>
              <a:t>Reduces time by 50%, more secure, can measure off-grade, and more </a:t>
            </a:r>
          </a:p>
          <a:p>
            <a:r>
              <a:rPr lang="en-US" dirty="0"/>
              <a:t>Automates Alfred Binet’s 1908 IQ test with ML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70C5E-B449-812B-422A-155815F7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9" y="3652581"/>
            <a:ext cx="78676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3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167" y="95580"/>
            <a:ext cx="9181579" cy="971789"/>
          </a:xfrm>
        </p:spPr>
        <p:txBody>
          <a:bodyPr>
            <a:normAutofit/>
          </a:bodyPr>
          <a:lstStyle/>
          <a:p>
            <a:r>
              <a:rPr lang="en-US" b="1" dirty="0"/>
              <a:t>Introduction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39C5CF-5230-97F7-9E35-10445FF37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0783F-DD86-D255-CF3B-AC83787B9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6032"/>
            <a:ext cx="5829300" cy="3876675"/>
          </a:xfrm>
          <a:prstGeom prst="rect">
            <a:avLst/>
          </a:prstGeom>
        </p:spPr>
      </p:pic>
      <p:sp>
        <p:nvSpPr>
          <p:cNvPr id="7" name="AutoShape 2" descr="610+ Thank You In Korean Stock Photos, Pictures &amp; Royalty-Free Images -  iStock">
            <a:extLst>
              <a:ext uri="{FF2B5EF4-FFF2-40B4-BE49-F238E27FC236}">
                <a16:creationId xmlns:a16="http://schemas.microsoft.com/office/drawing/2014/main" id="{83839096-17DF-9973-E0B2-C6DC1894A0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Text gif. In fun, bright capital letters surrounded by flashing rays is the message, “Hello.”">
            <a:extLst>
              <a:ext uri="{FF2B5EF4-FFF2-40B4-BE49-F238E27FC236}">
                <a16:creationId xmlns:a16="http://schemas.microsoft.com/office/drawing/2014/main" id="{D32AD6CE-EA19-8CD5-C647-E2B71FE07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169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940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862" y="98375"/>
            <a:ext cx="9181579" cy="7512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AI: Automated essay scoring (AES)</a:t>
            </a:r>
            <a:endParaRPr lang="pl-PL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85D6370-28F0-090E-CFA7-50596C4E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332" y="1421092"/>
            <a:ext cx="10486075" cy="4645271"/>
          </a:xfrm>
        </p:spPr>
        <p:txBody>
          <a:bodyPr>
            <a:normAutofit/>
          </a:bodyPr>
          <a:lstStyle/>
          <a:p>
            <a:r>
              <a:rPr lang="en-US" dirty="0"/>
              <a:t>NLP does not mean we are naturally processing</a:t>
            </a:r>
          </a:p>
          <a:p>
            <a:r>
              <a:rPr lang="en-US" dirty="0"/>
              <a:t>We train a machine learning model for each prompt/rubric</a:t>
            </a:r>
          </a:p>
          <a:p>
            <a:r>
              <a:rPr lang="en-US" dirty="0"/>
              <a:t>AI can now also do </a:t>
            </a:r>
            <a:r>
              <a:rPr lang="en-US" i="1" dirty="0"/>
              <a:t>evaluation and feedback</a:t>
            </a: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4458F1-1A24-44F3-1D84-A1985E7ED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380769"/>
              </p:ext>
            </p:extLst>
          </p:nvPr>
        </p:nvGraphicFramePr>
        <p:xfrm>
          <a:off x="1491640" y="3755082"/>
          <a:ext cx="873186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372">
                  <a:extLst>
                    <a:ext uri="{9D8B030D-6E8A-4147-A177-3AD203B41FA5}">
                      <a16:colId xmlns:a16="http://schemas.microsoft.com/office/drawing/2014/main" val="2341324113"/>
                    </a:ext>
                  </a:extLst>
                </a:gridCol>
                <a:gridCol w="1746372">
                  <a:extLst>
                    <a:ext uri="{9D8B030D-6E8A-4147-A177-3AD203B41FA5}">
                      <a16:colId xmlns:a16="http://schemas.microsoft.com/office/drawing/2014/main" val="280797032"/>
                    </a:ext>
                  </a:extLst>
                </a:gridCol>
                <a:gridCol w="1746372">
                  <a:extLst>
                    <a:ext uri="{9D8B030D-6E8A-4147-A177-3AD203B41FA5}">
                      <a16:colId xmlns:a16="http://schemas.microsoft.com/office/drawing/2014/main" val="1878963028"/>
                    </a:ext>
                  </a:extLst>
                </a:gridCol>
                <a:gridCol w="1746372">
                  <a:extLst>
                    <a:ext uri="{9D8B030D-6E8A-4147-A177-3AD203B41FA5}">
                      <a16:colId xmlns:a16="http://schemas.microsoft.com/office/drawing/2014/main" val="3125263222"/>
                    </a:ext>
                  </a:extLst>
                </a:gridCol>
                <a:gridCol w="1746372">
                  <a:extLst>
                    <a:ext uri="{9D8B030D-6E8A-4147-A177-3AD203B41FA5}">
                      <a16:colId xmlns:a16="http://schemas.microsoft.com/office/drawing/2014/main" val="4195324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school_board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three_reasons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leadership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ludacris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04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49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52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755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46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576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402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862" y="98375"/>
            <a:ext cx="9181579" cy="7512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AI: Automated essay scoring (AES)</a:t>
            </a:r>
            <a:endParaRPr lang="pl-PL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85D6370-28F0-090E-CFA7-50596C4E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332" y="1421092"/>
            <a:ext cx="10486075" cy="4645271"/>
          </a:xfrm>
        </p:spPr>
        <p:txBody>
          <a:bodyPr>
            <a:normAutofit/>
          </a:bodyPr>
          <a:lstStyle/>
          <a:p>
            <a:r>
              <a:rPr lang="en-US" dirty="0"/>
              <a:t>Here are some results from US high school equivalency exam </a:t>
            </a:r>
          </a:p>
          <a:p>
            <a:pPr lvl="1"/>
            <a:r>
              <a:rPr lang="en-US" dirty="0"/>
              <a:t>R or Python with basic NLP/ML: 0.65 – 0.80</a:t>
            </a:r>
          </a:p>
          <a:p>
            <a:pPr lvl="1"/>
            <a:r>
              <a:rPr lang="en-US" dirty="0"/>
              <a:t>LLAMA-3 without fine-tuning: 0.18</a:t>
            </a:r>
          </a:p>
          <a:p>
            <a:pPr lvl="1"/>
            <a:r>
              <a:rPr lang="en-US" dirty="0"/>
              <a:t>LLAMA-3 with fine-tuning (long run time with high costs): 0.81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877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862" y="98375"/>
            <a:ext cx="9181579" cy="7512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AI: Automated essay scoring (AES)</a:t>
            </a:r>
            <a:endParaRPr lang="pl-PL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85D6370-28F0-090E-CFA7-50596C4E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332" y="1421092"/>
            <a:ext cx="10486075" cy="4645271"/>
          </a:xfrm>
        </p:spPr>
        <p:txBody>
          <a:bodyPr>
            <a:normAutofit/>
          </a:bodyPr>
          <a:lstStyle/>
          <a:p>
            <a:r>
              <a:rPr lang="en-US" dirty="0"/>
              <a:t>Funny thing is, every website inquiry I have received thinks that #2 above is the only approach, and that it is a panacea</a:t>
            </a:r>
          </a:p>
          <a:p>
            <a:r>
              <a:rPr lang="en-US" dirty="0"/>
              <a:t>They also think that:</a:t>
            </a:r>
          </a:p>
          <a:p>
            <a:pPr lvl="1"/>
            <a:r>
              <a:rPr lang="en-US" dirty="0"/>
              <a:t>No humans need to mark anything</a:t>
            </a:r>
          </a:p>
          <a:p>
            <a:pPr lvl="1"/>
            <a:r>
              <a:rPr lang="en-US" dirty="0"/>
              <a:t>We don’t even need to establish rubrics, the AI will just “figure out what growth </a:t>
            </a:r>
            <a:r>
              <a:rPr lang="en-US"/>
              <a:t>mindset means”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798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54"/>
            <a:ext cx="9181579" cy="751236"/>
          </a:xfrm>
        </p:spPr>
        <p:txBody>
          <a:bodyPr>
            <a:normAutofit/>
          </a:bodyPr>
          <a:lstStyle/>
          <a:p>
            <a:r>
              <a:rPr lang="en-US" b="1" dirty="0"/>
              <a:t>AI: Remote Proctoring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43F90-500B-4EC1-AD9F-B79B4DF8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46" y="1525699"/>
            <a:ext cx="5844465" cy="4645271"/>
          </a:xfrm>
        </p:spPr>
        <p:txBody>
          <a:bodyPr>
            <a:normAutofit/>
          </a:bodyPr>
          <a:lstStyle/>
          <a:p>
            <a:r>
              <a:rPr lang="en-US" dirty="0"/>
              <a:t>Break it down into solvable problems</a:t>
            </a:r>
          </a:p>
          <a:p>
            <a:r>
              <a:rPr lang="en-US" dirty="0"/>
              <a:t>Looks for checklist of issues by evaluating still images based on ML models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6F4E3-9089-6395-089F-9830B733D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957" y="1153873"/>
            <a:ext cx="6390019" cy="50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48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76" y="150354"/>
            <a:ext cx="9181579" cy="751236"/>
          </a:xfrm>
        </p:spPr>
        <p:txBody>
          <a:bodyPr>
            <a:normAutofit/>
          </a:bodyPr>
          <a:lstStyle/>
          <a:p>
            <a:r>
              <a:rPr lang="en-US" b="1" dirty="0"/>
              <a:t>ML/AI outside the Assessment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43F90-500B-4EC1-AD9F-B79B4DF8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028" y="1446609"/>
            <a:ext cx="10515600" cy="4645271"/>
          </a:xfrm>
        </p:spPr>
        <p:txBody>
          <a:bodyPr>
            <a:normAutofit/>
          </a:bodyPr>
          <a:lstStyle/>
          <a:p>
            <a:r>
              <a:rPr lang="en-US" dirty="0"/>
              <a:t>Prediction models:</a:t>
            </a:r>
          </a:p>
          <a:p>
            <a:pPr lvl="1"/>
            <a:r>
              <a:rPr lang="en-US" sz="2800" dirty="0"/>
              <a:t>Job performance, counterproductive work behavior, tenure</a:t>
            </a:r>
          </a:p>
          <a:p>
            <a:pPr lvl="1"/>
            <a:r>
              <a:rPr lang="en-US" sz="2800" dirty="0"/>
              <a:t>Same for Universities too!</a:t>
            </a:r>
          </a:p>
          <a:p>
            <a:r>
              <a:rPr lang="en-US" dirty="0"/>
              <a:t>Resume/CV evaluation</a:t>
            </a:r>
          </a:p>
          <a:p>
            <a:r>
              <a:rPr lang="en-US" dirty="0"/>
              <a:t>Adaptive learning</a:t>
            </a:r>
          </a:p>
          <a:p>
            <a:r>
              <a:rPr lang="en-US" dirty="0" err="1"/>
              <a:t>CrystalKnows</a:t>
            </a:r>
            <a:r>
              <a:rPr lang="en-US" dirty="0"/>
              <a:t>, Cambridge Analytica,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So much more!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65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7D2F82F-7B8B-4942-B4B1-3642852D89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9000"/>
          </a:blip>
          <a:srcRect b="15555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1" name="Right Triangle 8">
            <a:extLst>
              <a:ext uri="{FF2B5EF4-FFF2-40B4-BE49-F238E27FC236}">
                <a16:creationId xmlns:a16="http://schemas.microsoft.com/office/drawing/2014/main" id="{460B135E-CEA4-7648-B1FD-3CB5F024C5DC}"/>
              </a:ext>
            </a:extLst>
          </p:cNvPr>
          <p:cNvSpPr/>
          <p:nvPr/>
        </p:nvSpPr>
        <p:spPr>
          <a:xfrm>
            <a:off x="7599680" y="1402080"/>
            <a:ext cx="4592318" cy="5455920"/>
          </a:xfrm>
          <a:custGeom>
            <a:avLst/>
            <a:gdLst>
              <a:gd name="connsiteX0" fmla="*/ 0 w 2769426"/>
              <a:gd name="connsiteY0" fmla="*/ 2150041 h 2150041"/>
              <a:gd name="connsiteX1" fmla="*/ 0 w 2769426"/>
              <a:gd name="connsiteY1" fmla="*/ 0 h 2150041"/>
              <a:gd name="connsiteX2" fmla="*/ 2769426 w 2769426"/>
              <a:gd name="connsiteY2" fmla="*/ 2150041 h 2150041"/>
              <a:gd name="connsiteX3" fmla="*/ 0 w 2769426"/>
              <a:gd name="connsiteY3" fmla="*/ 2150041 h 2150041"/>
              <a:gd name="connsiteX0" fmla="*/ 0 w 2769426"/>
              <a:gd name="connsiteY0" fmla="*/ 2200145 h 2200145"/>
              <a:gd name="connsiteX1" fmla="*/ 2768252 w 2769426"/>
              <a:gd name="connsiteY1" fmla="*/ 0 h 2200145"/>
              <a:gd name="connsiteX2" fmla="*/ 2769426 w 2769426"/>
              <a:gd name="connsiteY2" fmla="*/ 2200145 h 2200145"/>
              <a:gd name="connsiteX3" fmla="*/ 0 w 2769426"/>
              <a:gd name="connsiteY3" fmla="*/ 2200145 h 2200145"/>
              <a:gd name="connsiteX0" fmla="*/ 0 w 3019946"/>
              <a:gd name="connsiteY0" fmla="*/ 2191437 h 2200145"/>
              <a:gd name="connsiteX1" fmla="*/ 3018772 w 3019946"/>
              <a:gd name="connsiteY1" fmla="*/ 0 h 2200145"/>
              <a:gd name="connsiteX2" fmla="*/ 3019946 w 3019946"/>
              <a:gd name="connsiteY2" fmla="*/ 2200145 h 2200145"/>
              <a:gd name="connsiteX3" fmla="*/ 0 w 3019946"/>
              <a:gd name="connsiteY3" fmla="*/ 2191437 h 2200145"/>
              <a:gd name="connsiteX0" fmla="*/ 0 w 2569009"/>
              <a:gd name="connsiteY0" fmla="*/ 2182729 h 2200145"/>
              <a:gd name="connsiteX1" fmla="*/ 2567835 w 2569009"/>
              <a:gd name="connsiteY1" fmla="*/ 0 h 2200145"/>
              <a:gd name="connsiteX2" fmla="*/ 2569009 w 2569009"/>
              <a:gd name="connsiteY2" fmla="*/ 2200145 h 2200145"/>
              <a:gd name="connsiteX3" fmla="*/ 0 w 2569009"/>
              <a:gd name="connsiteY3" fmla="*/ 2182729 h 2200145"/>
              <a:gd name="connsiteX0" fmla="*/ 0 w 3007420"/>
              <a:gd name="connsiteY0" fmla="*/ 2174020 h 2200145"/>
              <a:gd name="connsiteX1" fmla="*/ 3006246 w 3007420"/>
              <a:gd name="connsiteY1" fmla="*/ 0 h 2200145"/>
              <a:gd name="connsiteX2" fmla="*/ 3007420 w 3007420"/>
              <a:gd name="connsiteY2" fmla="*/ 2200145 h 2200145"/>
              <a:gd name="connsiteX3" fmla="*/ 0 w 3007420"/>
              <a:gd name="connsiteY3" fmla="*/ 2174020 h 2200145"/>
              <a:gd name="connsiteX0" fmla="*/ 0 w 3057524"/>
              <a:gd name="connsiteY0" fmla="*/ 2208853 h 2208853"/>
              <a:gd name="connsiteX1" fmla="*/ 3056350 w 3057524"/>
              <a:gd name="connsiteY1" fmla="*/ 0 h 2208853"/>
              <a:gd name="connsiteX2" fmla="*/ 3057524 w 3057524"/>
              <a:gd name="connsiteY2" fmla="*/ 2200145 h 2208853"/>
              <a:gd name="connsiteX3" fmla="*/ 0 w 3057524"/>
              <a:gd name="connsiteY3" fmla="*/ 2208853 h 2208853"/>
              <a:gd name="connsiteX0" fmla="*/ 0 w 3032472"/>
              <a:gd name="connsiteY0" fmla="*/ 2200145 h 2200145"/>
              <a:gd name="connsiteX1" fmla="*/ 3031298 w 3032472"/>
              <a:gd name="connsiteY1" fmla="*/ 0 h 2200145"/>
              <a:gd name="connsiteX2" fmla="*/ 3032472 w 3032472"/>
              <a:gd name="connsiteY2" fmla="*/ 2200145 h 2200145"/>
              <a:gd name="connsiteX3" fmla="*/ 0 w 3032472"/>
              <a:gd name="connsiteY3" fmla="*/ 2200145 h 220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2472" h="2200145">
                <a:moveTo>
                  <a:pt x="0" y="2200145"/>
                </a:moveTo>
                <a:lnTo>
                  <a:pt x="3031298" y="0"/>
                </a:lnTo>
                <a:cubicBezTo>
                  <a:pt x="3031689" y="733382"/>
                  <a:pt x="3032081" y="1466763"/>
                  <a:pt x="3032472" y="2200145"/>
                </a:cubicBezTo>
                <a:lnTo>
                  <a:pt x="0" y="22001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DDE495-3D86-BF4F-B5D8-F118D621E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51370" y="2219466"/>
            <a:ext cx="6735661" cy="2694679"/>
          </a:xfrm>
        </p:spPr>
        <p:txBody>
          <a:bodyPr>
            <a:normAutofit/>
          </a:bodyPr>
          <a:lstStyle/>
          <a:p>
            <a:pPr algn="ctr"/>
            <a:r>
              <a:rPr lang="en-US" sz="6500" b="1" dirty="0">
                <a:solidFill>
                  <a:schemeClr val="tx2">
                    <a:lumMod val="75000"/>
                  </a:schemeClr>
                </a:solidFill>
              </a:rPr>
              <a:t>Part 3</a:t>
            </a:r>
          </a:p>
          <a:p>
            <a:pPr algn="ctr"/>
            <a:r>
              <a:rPr lang="en-US" sz="6500" b="1" dirty="0">
                <a:solidFill>
                  <a:schemeClr val="tx2">
                    <a:lumMod val="75000"/>
                  </a:schemeClr>
                </a:solidFill>
              </a:rPr>
              <a:t>LLMs</a:t>
            </a:r>
            <a:endParaRPr lang="pl-PL" sz="4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01CCA12-80AE-EA40-8054-4A573FC2931F}"/>
              </a:ext>
            </a:extLst>
          </p:cNvPr>
          <p:cNvSpPr/>
          <p:nvPr/>
        </p:nvSpPr>
        <p:spPr>
          <a:xfrm rot="5400000">
            <a:off x="-314959" y="314961"/>
            <a:ext cx="3840479" cy="3210559"/>
          </a:xfrm>
          <a:prstGeom prst="rtTriangle">
            <a:avLst/>
          </a:prstGeom>
          <a:solidFill>
            <a:srgbClr val="173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173751"/>
              </a:solidFill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4D0538E1-14B7-6146-87B9-DC335A7F3FE5}"/>
              </a:ext>
            </a:extLst>
          </p:cNvPr>
          <p:cNvSpPr/>
          <p:nvPr/>
        </p:nvSpPr>
        <p:spPr>
          <a:xfrm>
            <a:off x="9544832" y="3693352"/>
            <a:ext cx="2647167" cy="3164648"/>
          </a:xfrm>
          <a:custGeom>
            <a:avLst/>
            <a:gdLst>
              <a:gd name="connsiteX0" fmla="*/ 0 w 2769426"/>
              <a:gd name="connsiteY0" fmla="*/ 2150041 h 2150041"/>
              <a:gd name="connsiteX1" fmla="*/ 0 w 2769426"/>
              <a:gd name="connsiteY1" fmla="*/ 0 h 2150041"/>
              <a:gd name="connsiteX2" fmla="*/ 2769426 w 2769426"/>
              <a:gd name="connsiteY2" fmla="*/ 2150041 h 2150041"/>
              <a:gd name="connsiteX3" fmla="*/ 0 w 2769426"/>
              <a:gd name="connsiteY3" fmla="*/ 2150041 h 2150041"/>
              <a:gd name="connsiteX0" fmla="*/ 0 w 2769426"/>
              <a:gd name="connsiteY0" fmla="*/ 2200145 h 2200145"/>
              <a:gd name="connsiteX1" fmla="*/ 2768252 w 2769426"/>
              <a:gd name="connsiteY1" fmla="*/ 0 h 2200145"/>
              <a:gd name="connsiteX2" fmla="*/ 2769426 w 2769426"/>
              <a:gd name="connsiteY2" fmla="*/ 2200145 h 2200145"/>
              <a:gd name="connsiteX3" fmla="*/ 0 w 2769426"/>
              <a:gd name="connsiteY3" fmla="*/ 2200145 h 2200145"/>
              <a:gd name="connsiteX0" fmla="*/ 0 w 3019946"/>
              <a:gd name="connsiteY0" fmla="*/ 2191437 h 2200145"/>
              <a:gd name="connsiteX1" fmla="*/ 3018772 w 3019946"/>
              <a:gd name="connsiteY1" fmla="*/ 0 h 2200145"/>
              <a:gd name="connsiteX2" fmla="*/ 3019946 w 3019946"/>
              <a:gd name="connsiteY2" fmla="*/ 2200145 h 2200145"/>
              <a:gd name="connsiteX3" fmla="*/ 0 w 3019946"/>
              <a:gd name="connsiteY3" fmla="*/ 2191437 h 2200145"/>
              <a:gd name="connsiteX0" fmla="*/ 0 w 2569009"/>
              <a:gd name="connsiteY0" fmla="*/ 2182729 h 2200145"/>
              <a:gd name="connsiteX1" fmla="*/ 2567835 w 2569009"/>
              <a:gd name="connsiteY1" fmla="*/ 0 h 2200145"/>
              <a:gd name="connsiteX2" fmla="*/ 2569009 w 2569009"/>
              <a:gd name="connsiteY2" fmla="*/ 2200145 h 2200145"/>
              <a:gd name="connsiteX3" fmla="*/ 0 w 2569009"/>
              <a:gd name="connsiteY3" fmla="*/ 2182729 h 2200145"/>
              <a:gd name="connsiteX0" fmla="*/ 0 w 3007420"/>
              <a:gd name="connsiteY0" fmla="*/ 2174020 h 2200145"/>
              <a:gd name="connsiteX1" fmla="*/ 3006246 w 3007420"/>
              <a:gd name="connsiteY1" fmla="*/ 0 h 2200145"/>
              <a:gd name="connsiteX2" fmla="*/ 3007420 w 3007420"/>
              <a:gd name="connsiteY2" fmla="*/ 2200145 h 2200145"/>
              <a:gd name="connsiteX3" fmla="*/ 0 w 3007420"/>
              <a:gd name="connsiteY3" fmla="*/ 2174020 h 2200145"/>
              <a:gd name="connsiteX0" fmla="*/ 0 w 3057524"/>
              <a:gd name="connsiteY0" fmla="*/ 2208853 h 2208853"/>
              <a:gd name="connsiteX1" fmla="*/ 3056350 w 3057524"/>
              <a:gd name="connsiteY1" fmla="*/ 0 h 2208853"/>
              <a:gd name="connsiteX2" fmla="*/ 3057524 w 3057524"/>
              <a:gd name="connsiteY2" fmla="*/ 2200145 h 2208853"/>
              <a:gd name="connsiteX3" fmla="*/ 0 w 3057524"/>
              <a:gd name="connsiteY3" fmla="*/ 2208853 h 2208853"/>
              <a:gd name="connsiteX0" fmla="*/ 0 w 3032472"/>
              <a:gd name="connsiteY0" fmla="*/ 2200145 h 2200145"/>
              <a:gd name="connsiteX1" fmla="*/ 3031298 w 3032472"/>
              <a:gd name="connsiteY1" fmla="*/ 0 h 2200145"/>
              <a:gd name="connsiteX2" fmla="*/ 3032472 w 3032472"/>
              <a:gd name="connsiteY2" fmla="*/ 2200145 h 2200145"/>
              <a:gd name="connsiteX3" fmla="*/ 0 w 3032472"/>
              <a:gd name="connsiteY3" fmla="*/ 2200145 h 220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2472" h="2200145">
                <a:moveTo>
                  <a:pt x="0" y="2200145"/>
                </a:moveTo>
                <a:lnTo>
                  <a:pt x="3031298" y="0"/>
                </a:lnTo>
                <a:cubicBezTo>
                  <a:pt x="3031689" y="733382"/>
                  <a:pt x="3032081" y="1466763"/>
                  <a:pt x="3032472" y="2200145"/>
                </a:cubicBezTo>
                <a:lnTo>
                  <a:pt x="0" y="2200145"/>
                </a:lnTo>
                <a:close/>
              </a:path>
            </a:pathLst>
          </a:custGeom>
          <a:solidFill>
            <a:srgbClr val="F9A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5744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476" y="150354"/>
            <a:ext cx="9848589" cy="751236"/>
          </a:xfrm>
        </p:spPr>
        <p:txBody>
          <a:bodyPr>
            <a:normAutofit/>
          </a:bodyPr>
          <a:lstStyle/>
          <a:p>
            <a:r>
              <a:rPr lang="en-US" b="1" dirty="0"/>
              <a:t>Intro to LLMs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43F90-500B-4EC1-AD9F-B79B4DF8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512599"/>
            <a:ext cx="6596974" cy="4645271"/>
          </a:xfrm>
        </p:spPr>
        <p:txBody>
          <a:bodyPr>
            <a:normAutofit/>
          </a:bodyPr>
          <a:lstStyle/>
          <a:p>
            <a:r>
              <a:rPr lang="en-US" dirty="0"/>
              <a:t>LLMs are massive ML models</a:t>
            </a:r>
          </a:p>
          <a:p>
            <a:r>
              <a:rPr lang="en-US" dirty="0"/>
              <a:t>Sort of like essay scoring in that they break down texts into a regression-type data set</a:t>
            </a:r>
          </a:p>
          <a:p>
            <a:r>
              <a:rPr lang="en-US" dirty="0"/>
              <a:t>Predict the next word or words based on prompts and previous words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hortcuts - Word Prediction like Android &quot;keyboard&quot; - Ask Ubuntu">
            <a:extLst>
              <a:ext uri="{FF2B5EF4-FFF2-40B4-BE49-F238E27FC236}">
                <a16:creationId xmlns:a16="http://schemas.microsoft.com/office/drawing/2014/main" id="{1A41C737-90E4-0B4F-4DDF-78877D67C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422" y="1410583"/>
            <a:ext cx="4376644" cy="380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152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476" y="150354"/>
            <a:ext cx="9848589" cy="751236"/>
          </a:xfrm>
        </p:spPr>
        <p:txBody>
          <a:bodyPr>
            <a:normAutofit/>
          </a:bodyPr>
          <a:lstStyle/>
          <a:p>
            <a:r>
              <a:rPr lang="en-US" b="1" dirty="0"/>
              <a:t>Intro to LLMs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1AFE80-6DB6-2F58-504E-F37F08AF9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EFF24F-C63C-B736-FC2B-02AE2BC8F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570" y="2196019"/>
            <a:ext cx="4410176" cy="1458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D7B000-2C28-899E-885D-5F3D2CD2C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43" y="2549558"/>
            <a:ext cx="4114800" cy="1114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D774FC-D428-B20A-140B-23A331F46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830" y="4387916"/>
            <a:ext cx="3552825" cy="1285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917145-23CD-FCBF-D410-AD62744FB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489" y="4138613"/>
            <a:ext cx="28003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21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476" y="150354"/>
            <a:ext cx="9848589" cy="751236"/>
          </a:xfrm>
        </p:spPr>
        <p:txBody>
          <a:bodyPr>
            <a:normAutofit/>
          </a:bodyPr>
          <a:lstStyle/>
          <a:p>
            <a:r>
              <a:rPr lang="en-US" b="1" dirty="0"/>
              <a:t>AI: Automated item generation (AIG)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43F90-500B-4EC1-AD9F-B79B4DF8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91" y="1512599"/>
            <a:ext cx="4843017" cy="4645271"/>
          </a:xfrm>
        </p:spPr>
        <p:txBody>
          <a:bodyPr>
            <a:normAutofit/>
          </a:bodyPr>
          <a:lstStyle/>
          <a:p>
            <a:r>
              <a:rPr lang="en-US" dirty="0"/>
              <a:t>Early attempt: templates</a:t>
            </a:r>
          </a:p>
          <a:p>
            <a:r>
              <a:rPr lang="en-US" dirty="0"/>
              <a:t>This can still be 6x as effective (Medical Council of Canada)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AIG-CPR">
            <a:extLst>
              <a:ext uri="{FF2B5EF4-FFF2-40B4-BE49-F238E27FC236}">
                <a16:creationId xmlns:a16="http://schemas.microsoft.com/office/drawing/2014/main" id="{29DD48B7-397E-155E-3C44-86481951D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939" y="1358900"/>
            <a:ext cx="7191062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266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27" y="165543"/>
            <a:ext cx="9181579" cy="751236"/>
          </a:xfrm>
        </p:spPr>
        <p:txBody>
          <a:bodyPr>
            <a:normAutofit/>
          </a:bodyPr>
          <a:lstStyle/>
          <a:p>
            <a:r>
              <a:rPr lang="en-US" b="1" dirty="0"/>
              <a:t>AIG</a:t>
            </a:r>
            <a:endParaRPr lang="pl-PL" dirty="0"/>
          </a:p>
        </p:txBody>
      </p:sp>
      <p:sp>
        <p:nvSpPr>
          <p:cNvPr id="4" name="Right Triangle 8">
            <a:extLst>
              <a:ext uri="{FF2B5EF4-FFF2-40B4-BE49-F238E27FC236}">
                <a16:creationId xmlns:a16="http://schemas.microsoft.com/office/drawing/2014/main" id="{B9392954-EF84-8745-8D11-AC80E588614A}"/>
              </a:ext>
            </a:extLst>
          </p:cNvPr>
          <p:cNvSpPr/>
          <p:nvPr/>
        </p:nvSpPr>
        <p:spPr>
          <a:xfrm>
            <a:off x="10835014" y="5235744"/>
            <a:ext cx="1356985" cy="1622255"/>
          </a:xfrm>
          <a:custGeom>
            <a:avLst/>
            <a:gdLst>
              <a:gd name="connsiteX0" fmla="*/ 0 w 2769426"/>
              <a:gd name="connsiteY0" fmla="*/ 2150041 h 2150041"/>
              <a:gd name="connsiteX1" fmla="*/ 0 w 2769426"/>
              <a:gd name="connsiteY1" fmla="*/ 0 h 2150041"/>
              <a:gd name="connsiteX2" fmla="*/ 2769426 w 2769426"/>
              <a:gd name="connsiteY2" fmla="*/ 2150041 h 2150041"/>
              <a:gd name="connsiteX3" fmla="*/ 0 w 2769426"/>
              <a:gd name="connsiteY3" fmla="*/ 2150041 h 2150041"/>
              <a:gd name="connsiteX0" fmla="*/ 0 w 2769426"/>
              <a:gd name="connsiteY0" fmla="*/ 2200145 h 2200145"/>
              <a:gd name="connsiteX1" fmla="*/ 2768252 w 2769426"/>
              <a:gd name="connsiteY1" fmla="*/ 0 h 2200145"/>
              <a:gd name="connsiteX2" fmla="*/ 2769426 w 2769426"/>
              <a:gd name="connsiteY2" fmla="*/ 2200145 h 2200145"/>
              <a:gd name="connsiteX3" fmla="*/ 0 w 2769426"/>
              <a:gd name="connsiteY3" fmla="*/ 2200145 h 2200145"/>
              <a:gd name="connsiteX0" fmla="*/ 0 w 3019946"/>
              <a:gd name="connsiteY0" fmla="*/ 2191437 h 2200145"/>
              <a:gd name="connsiteX1" fmla="*/ 3018772 w 3019946"/>
              <a:gd name="connsiteY1" fmla="*/ 0 h 2200145"/>
              <a:gd name="connsiteX2" fmla="*/ 3019946 w 3019946"/>
              <a:gd name="connsiteY2" fmla="*/ 2200145 h 2200145"/>
              <a:gd name="connsiteX3" fmla="*/ 0 w 3019946"/>
              <a:gd name="connsiteY3" fmla="*/ 2191437 h 2200145"/>
              <a:gd name="connsiteX0" fmla="*/ 0 w 2569009"/>
              <a:gd name="connsiteY0" fmla="*/ 2182729 h 2200145"/>
              <a:gd name="connsiteX1" fmla="*/ 2567835 w 2569009"/>
              <a:gd name="connsiteY1" fmla="*/ 0 h 2200145"/>
              <a:gd name="connsiteX2" fmla="*/ 2569009 w 2569009"/>
              <a:gd name="connsiteY2" fmla="*/ 2200145 h 2200145"/>
              <a:gd name="connsiteX3" fmla="*/ 0 w 2569009"/>
              <a:gd name="connsiteY3" fmla="*/ 2182729 h 2200145"/>
              <a:gd name="connsiteX0" fmla="*/ 0 w 3007420"/>
              <a:gd name="connsiteY0" fmla="*/ 2174020 h 2200145"/>
              <a:gd name="connsiteX1" fmla="*/ 3006246 w 3007420"/>
              <a:gd name="connsiteY1" fmla="*/ 0 h 2200145"/>
              <a:gd name="connsiteX2" fmla="*/ 3007420 w 3007420"/>
              <a:gd name="connsiteY2" fmla="*/ 2200145 h 2200145"/>
              <a:gd name="connsiteX3" fmla="*/ 0 w 3007420"/>
              <a:gd name="connsiteY3" fmla="*/ 2174020 h 2200145"/>
              <a:gd name="connsiteX0" fmla="*/ 0 w 3057524"/>
              <a:gd name="connsiteY0" fmla="*/ 2208853 h 2208853"/>
              <a:gd name="connsiteX1" fmla="*/ 3056350 w 3057524"/>
              <a:gd name="connsiteY1" fmla="*/ 0 h 2208853"/>
              <a:gd name="connsiteX2" fmla="*/ 3057524 w 3057524"/>
              <a:gd name="connsiteY2" fmla="*/ 2200145 h 2208853"/>
              <a:gd name="connsiteX3" fmla="*/ 0 w 3057524"/>
              <a:gd name="connsiteY3" fmla="*/ 2208853 h 2208853"/>
              <a:gd name="connsiteX0" fmla="*/ 0 w 3032472"/>
              <a:gd name="connsiteY0" fmla="*/ 2200145 h 2200145"/>
              <a:gd name="connsiteX1" fmla="*/ 3031298 w 3032472"/>
              <a:gd name="connsiteY1" fmla="*/ 0 h 2200145"/>
              <a:gd name="connsiteX2" fmla="*/ 3032472 w 3032472"/>
              <a:gd name="connsiteY2" fmla="*/ 2200145 h 2200145"/>
              <a:gd name="connsiteX3" fmla="*/ 0 w 3032472"/>
              <a:gd name="connsiteY3" fmla="*/ 2200145 h 220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2472" h="2200145">
                <a:moveTo>
                  <a:pt x="0" y="2200145"/>
                </a:moveTo>
                <a:lnTo>
                  <a:pt x="3031298" y="0"/>
                </a:lnTo>
                <a:cubicBezTo>
                  <a:pt x="3031689" y="733382"/>
                  <a:pt x="3032081" y="1466763"/>
                  <a:pt x="3032472" y="2200145"/>
                </a:cubicBezTo>
                <a:lnTo>
                  <a:pt x="0" y="2200145"/>
                </a:lnTo>
                <a:close/>
              </a:path>
            </a:pathLst>
          </a:custGeom>
          <a:solidFill>
            <a:srgbClr val="F9A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43F90-500B-4EC1-AD9F-B79B4DF8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865" y="1193112"/>
            <a:ext cx="5890335" cy="4645271"/>
          </a:xfrm>
        </p:spPr>
        <p:txBody>
          <a:bodyPr>
            <a:normAutofit/>
          </a:bodyPr>
          <a:lstStyle/>
          <a:p>
            <a:r>
              <a:rPr lang="en-US" dirty="0"/>
              <a:t>We’ve all heard about ChatGPT, but what does it mean for assessment?</a:t>
            </a:r>
          </a:p>
          <a:p>
            <a:endParaRPr lang="en-US" dirty="0"/>
          </a:p>
        </p:txBody>
      </p:sp>
      <p:pic>
        <p:nvPicPr>
          <p:cNvPr id="1026" name="Picture 2" descr="shortcuts - Word Prediction like Android &quot;keyboard&quot; - Ask Ubuntu">
            <a:extLst>
              <a:ext uri="{FF2B5EF4-FFF2-40B4-BE49-F238E27FC236}">
                <a16:creationId xmlns:a16="http://schemas.microsoft.com/office/drawing/2014/main" id="{9BF610FE-A909-6762-009B-71133A681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2" y="2723817"/>
            <a:ext cx="4376644" cy="380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BB8C690-EFDA-A0C4-24A2-5668A65934FC}"/>
              </a:ext>
            </a:extLst>
          </p:cNvPr>
          <p:cNvSpPr/>
          <p:nvPr/>
        </p:nvSpPr>
        <p:spPr>
          <a:xfrm>
            <a:off x="5801509" y="4055952"/>
            <a:ext cx="1251141" cy="66090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PDF) Training Optimus Prime, M.D.: Generating Medical Certification Items  by Fine-Tuning OpenAI's gpt2 Transformer Model">
            <a:extLst>
              <a:ext uri="{FF2B5EF4-FFF2-40B4-BE49-F238E27FC236}">
                <a16:creationId xmlns:a16="http://schemas.microsoft.com/office/drawing/2014/main" id="{2176DD75-D1CD-1E30-13D9-2C1A73BC1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857" y="-388889"/>
            <a:ext cx="5594886" cy="724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05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167" y="95580"/>
            <a:ext cx="9181579" cy="971789"/>
          </a:xfrm>
        </p:spPr>
        <p:txBody>
          <a:bodyPr>
            <a:normAutofit/>
          </a:bodyPr>
          <a:lstStyle/>
          <a:p>
            <a:r>
              <a:rPr lang="en-US" b="1" dirty="0"/>
              <a:t>Introduction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39C5CF-5230-97F7-9E35-10445FF37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AutoShape 2" descr="610+ Thank You In Korean Stock Photos, Pictures &amp; Royalty-Free Images -  iStock">
            <a:extLst>
              <a:ext uri="{FF2B5EF4-FFF2-40B4-BE49-F238E27FC236}">
                <a16:creationId xmlns:a16="http://schemas.microsoft.com/office/drawing/2014/main" id="{83839096-17DF-9973-E0B2-C6DC1894A0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40C48-B7B0-EBC1-BB7E-8D77FB0B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10" y="2476499"/>
            <a:ext cx="2658083" cy="26580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7E05EA-6AD2-142F-BA14-55AED446F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827" y="2476499"/>
            <a:ext cx="2866712" cy="265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7C5623-974D-F451-36BC-7F218A04F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460" y="3325717"/>
            <a:ext cx="3962400" cy="95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49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688" y="190123"/>
            <a:ext cx="9181579" cy="751236"/>
          </a:xfrm>
        </p:spPr>
        <p:txBody>
          <a:bodyPr>
            <a:normAutofit/>
          </a:bodyPr>
          <a:lstStyle/>
          <a:p>
            <a:r>
              <a:rPr lang="en-US" b="1" dirty="0"/>
              <a:t>AIG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43F90-500B-4EC1-AD9F-B79B4DF8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813" y="1332812"/>
            <a:ext cx="4204931" cy="4645271"/>
          </a:xfrm>
        </p:spPr>
        <p:txBody>
          <a:bodyPr>
            <a:normAutofit/>
          </a:bodyPr>
          <a:lstStyle/>
          <a:p>
            <a:r>
              <a:rPr lang="en-US" dirty="0"/>
              <a:t>Classic comparison also used for AES: how does ChatGPT compare to human quality?</a:t>
            </a:r>
          </a:p>
          <a:p>
            <a:r>
              <a:rPr lang="en-US" dirty="0"/>
              <a:t>Jones, Becker, &amp; Ferris (2023)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094AC-EDE9-520C-3FBB-76B88E24C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56" y="1180412"/>
            <a:ext cx="5686644" cy="56503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6259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76" y="150354"/>
            <a:ext cx="9181579" cy="751236"/>
          </a:xfrm>
        </p:spPr>
        <p:txBody>
          <a:bodyPr>
            <a:normAutofit/>
          </a:bodyPr>
          <a:lstStyle/>
          <a:p>
            <a:r>
              <a:rPr lang="en-US" b="1" dirty="0"/>
              <a:t>Item Review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43F90-500B-4EC1-AD9F-B79B4DF8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73" y="1446609"/>
            <a:ext cx="10515600" cy="4645271"/>
          </a:xfrm>
        </p:spPr>
        <p:txBody>
          <a:bodyPr>
            <a:normAutofit/>
          </a:bodyPr>
          <a:lstStyle/>
          <a:p>
            <a:r>
              <a:rPr lang="en-US" dirty="0"/>
              <a:t>First: code your rules into your item banker</a:t>
            </a:r>
          </a:p>
          <a:p>
            <a:r>
              <a:rPr lang="en-US" dirty="0"/>
              <a:t>Second: LLMs?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Ask LLM to review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Provide your review criteria to LLM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Fine-tune LLM based on past reviews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8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76" y="150354"/>
            <a:ext cx="9181579" cy="751236"/>
          </a:xfrm>
        </p:spPr>
        <p:txBody>
          <a:bodyPr>
            <a:normAutofit/>
          </a:bodyPr>
          <a:lstStyle/>
          <a:p>
            <a:r>
              <a:rPr lang="en-US" b="1" dirty="0"/>
              <a:t>Item Review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43F90-500B-4EC1-AD9F-B79B4DF8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73" y="1446609"/>
            <a:ext cx="3639505" cy="4645271"/>
          </a:xfrm>
        </p:spPr>
        <p:txBody>
          <a:bodyPr>
            <a:norm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Item Writing Rules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No colon at the end of the question stem.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Do not repeat text in the answers.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3B1C4AE-7548-98BA-5F1D-F2BDDF13B351}"/>
              </a:ext>
            </a:extLst>
          </p:cNvPr>
          <p:cNvSpPr txBox="1">
            <a:spLocks/>
          </p:cNvSpPr>
          <p:nvPr/>
        </p:nvSpPr>
        <p:spPr>
          <a:xfrm>
            <a:off x="6254457" y="1339603"/>
            <a:ext cx="5175870" cy="50546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rgbClr val="17375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ea typeface="Aptos" panose="020B0004020202020204" pitchFamily="34" charset="0"/>
                <a:cs typeface="Times New Roman" panose="02020603050405020304" pitchFamily="18" charset="0"/>
              </a:rPr>
              <a:t>Question 1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ea typeface="Aptos" panose="020B0004020202020204" pitchFamily="34" charset="0"/>
                <a:cs typeface="Times New Roman" panose="02020603050405020304" pitchFamily="18" charset="0"/>
              </a:rPr>
              <a:t>The capital of South Korea is: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ea typeface="Aptos" panose="020B0004020202020204" pitchFamily="34" charset="0"/>
                <a:cs typeface="Times New Roman" panose="02020603050405020304" pitchFamily="18" charset="0"/>
              </a:rPr>
              <a:t>A. Seoul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ea typeface="Aptos" panose="020B0004020202020204" pitchFamily="34" charset="0"/>
                <a:cs typeface="Times New Roman" panose="02020603050405020304" pitchFamily="18" charset="0"/>
              </a:rPr>
              <a:t>B. Tokyo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ea typeface="Aptos" panose="020B0004020202020204" pitchFamily="34" charset="0"/>
                <a:cs typeface="Times New Roman" panose="02020603050405020304" pitchFamily="18" charset="0"/>
              </a:rPr>
              <a:t>C. London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ea typeface="Aptos" panose="020B0004020202020204" pitchFamily="34" charset="0"/>
                <a:cs typeface="Times New Roman" panose="02020603050405020304" pitchFamily="18" charset="0"/>
              </a:rPr>
              <a:t>D. Paris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ea typeface="Aptos" panose="020B0004020202020204" pitchFamily="34" charset="0"/>
                <a:cs typeface="Times New Roman" panose="02020603050405020304" pitchFamily="18" charset="0"/>
              </a:rPr>
              <a:t>Question 2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ea typeface="Aptos" panose="020B0004020202020204" pitchFamily="34" charset="0"/>
                <a:cs typeface="Times New Roman" panose="02020603050405020304" pitchFamily="18" charset="0"/>
              </a:rPr>
              <a:t>What is 2 + 2?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ea typeface="Aptos" panose="020B0004020202020204" pitchFamily="34" charset="0"/>
                <a:cs typeface="Times New Roman" panose="02020603050405020304" pitchFamily="18" charset="0"/>
              </a:rPr>
              <a:t>A. The answer is 4.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ea typeface="Aptos" panose="020B0004020202020204" pitchFamily="34" charset="0"/>
                <a:cs typeface="Times New Roman" panose="02020603050405020304" pitchFamily="18" charset="0"/>
              </a:rPr>
              <a:t>B. The answer is 6.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ea typeface="Aptos" panose="020B0004020202020204" pitchFamily="34" charset="0"/>
                <a:cs typeface="Times New Roman" panose="02020603050405020304" pitchFamily="18" charset="0"/>
              </a:rPr>
              <a:t>C. The answer is 8.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ea typeface="Aptos" panose="020B0004020202020204" pitchFamily="34" charset="0"/>
                <a:cs typeface="Times New Roman" panose="02020603050405020304" pitchFamily="18" charset="0"/>
              </a:rPr>
              <a:t>D. The answer is 10.</a:t>
            </a:r>
          </a:p>
        </p:txBody>
      </p:sp>
    </p:spTree>
    <p:extLst>
      <p:ext uri="{BB962C8B-B14F-4D97-AF65-F5344CB8AC3E}">
        <p14:creationId xmlns:p14="http://schemas.microsoft.com/office/powerpoint/2010/main" val="1171060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76" y="150354"/>
            <a:ext cx="9181579" cy="751236"/>
          </a:xfrm>
        </p:spPr>
        <p:txBody>
          <a:bodyPr>
            <a:normAutofit/>
          </a:bodyPr>
          <a:lstStyle/>
          <a:p>
            <a:r>
              <a:rPr lang="en-US" b="1" dirty="0"/>
              <a:t>Item Review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43F90-500B-4EC1-AD9F-B79B4DF8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388" y="1434068"/>
            <a:ext cx="4228616" cy="4645271"/>
          </a:xfrm>
        </p:spPr>
        <p:txBody>
          <a:bodyPr>
            <a:normAutofit fontScale="92500" lnSpcReduction="20000"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Here’s the feedback based on your rules: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Question 1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Rule 1: Violates the rule about not using a colon at the end of the question stem.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Rule 2: This question follows the rule, as the answers don’t repeat text.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Question 2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Rule 1: This question adheres to the formatting rule (no colon).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Rule 2: Violates the rule, as all answers repeat “The answer is.”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3B1C4AE-7548-98BA-5F1D-F2BDDF13B351}"/>
              </a:ext>
            </a:extLst>
          </p:cNvPr>
          <p:cNvSpPr txBox="1">
            <a:spLocks/>
          </p:cNvSpPr>
          <p:nvPr/>
        </p:nvSpPr>
        <p:spPr>
          <a:xfrm>
            <a:off x="5982511" y="1320149"/>
            <a:ext cx="5759101" cy="52557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rgbClr val="17375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Suggested Revisions: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Question 1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The capital of South Korea is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A. Seoul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B. Tokyo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C. London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D. Paris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en-US" sz="1800" kern="100" dirty="0">
              <a:latin typeface="Courier New" panose="02070309020205020404" pitchFamily="49" charset="0"/>
              <a:ea typeface="Aptos" panose="020B000402020202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Question 2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What is 2 + 2?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A. 4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B. 6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C. 8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D. 10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kern="100" dirty="0"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Let me know if you need further assistance!</a:t>
            </a:r>
          </a:p>
        </p:txBody>
      </p:sp>
    </p:spTree>
    <p:extLst>
      <p:ext uri="{BB962C8B-B14F-4D97-AF65-F5344CB8AC3E}">
        <p14:creationId xmlns:p14="http://schemas.microsoft.com/office/powerpoint/2010/main" val="657436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7D2F82F-7B8B-4942-B4B1-3642852D89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9000"/>
          </a:blip>
          <a:srcRect b="15555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1" name="Right Triangle 8">
            <a:extLst>
              <a:ext uri="{FF2B5EF4-FFF2-40B4-BE49-F238E27FC236}">
                <a16:creationId xmlns:a16="http://schemas.microsoft.com/office/drawing/2014/main" id="{460B135E-CEA4-7648-B1FD-3CB5F024C5DC}"/>
              </a:ext>
            </a:extLst>
          </p:cNvPr>
          <p:cNvSpPr/>
          <p:nvPr/>
        </p:nvSpPr>
        <p:spPr>
          <a:xfrm>
            <a:off x="7599680" y="1402080"/>
            <a:ext cx="4592318" cy="5455920"/>
          </a:xfrm>
          <a:custGeom>
            <a:avLst/>
            <a:gdLst>
              <a:gd name="connsiteX0" fmla="*/ 0 w 2769426"/>
              <a:gd name="connsiteY0" fmla="*/ 2150041 h 2150041"/>
              <a:gd name="connsiteX1" fmla="*/ 0 w 2769426"/>
              <a:gd name="connsiteY1" fmla="*/ 0 h 2150041"/>
              <a:gd name="connsiteX2" fmla="*/ 2769426 w 2769426"/>
              <a:gd name="connsiteY2" fmla="*/ 2150041 h 2150041"/>
              <a:gd name="connsiteX3" fmla="*/ 0 w 2769426"/>
              <a:gd name="connsiteY3" fmla="*/ 2150041 h 2150041"/>
              <a:gd name="connsiteX0" fmla="*/ 0 w 2769426"/>
              <a:gd name="connsiteY0" fmla="*/ 2200145 h 2200145"/>
              <a:gd name="connsiteX1" fmla="*/ 2768252 w 2769426"/>
              <a:gd name="connsiteY1" fmla="*/ 0 h 2200145"/>
              <a:gd name="connsiteX2" fmla="*/ 2769426 w 2769426"/>
              <a:gd name="connsiteY2" fmla="*/ 2200145 h 2200145"/>
              <a:gd name="connsiteX3" fmla="*/ 0 w 2769426"/>
              <a:gd name="connsiteY3" fmla="*/ 2200145 h 2200145"/>
              <a:gd name="connsiteX0" fmla="*/ 0 w 3019946"/>
              <a:gd name="connsiteY0" fmla="*/ 2191437 h 2200145"/>
              <a:gd name="connsiteX1" fmla="*/ 3018772 w 3019946"/>
              <a:gd name="connsiteY1" fmla="*/ 0 h 2200145"/>
              <a:gd name="connsiteX2" fmla="*/ 3019946 w 3019946"/>
              <a:gd name="connsiteY2" fmla="*/ 2200145 h 2200145"/>
              <a:gd name="connsiteX3" fmla="*/ 0 w 3019946"/>
              <a:gd name="connsiteY3" fmla="*/ 2191437 h 2200145"/>
              <a:gd name="connsiteX0" fmla="*/ 0 w 2569009"/>
              <a:gd name="connsiteY0" fmla="*/ 2182729 h 2200145"/>
              <a:gd name="connsiteX1" fmla="*/ 2567835 w 2569009"/>
              <a:gd name="connsiteY1" fmla="*/ 0 h 2200145"/>
              <a:gd name="connsiteX2" fmla="*/ 2569009 w 2569009"/>
              <a:gd name="connsiteY2" fmla="*/ 2200145 h 2200145"/>
              <a:gd name="connsiteX3" fmla="*/ 0 w 2569009"/>
              <a:gd name="connsiteY3" fmla="*/ 2182729 h 2200145"/>
              <a:gd name="connsiteX0" fmla="*/ 0 w 3007420"/>
              <a:gd name="connsiteY0" fmla="*/ 2174020 h 2200145"/>
              <a:gd name="connsiteX1" fmla="*/ 3006246 w 3007420"/>
              <a:gd name="connsiteY1" fmla="*/ 0 h 2200145"/>
              <a:gd name="connsiteX2" fmla="*/ 3007420 w 3007420"/>
              <a:gd name="connsiteY2" fmla="*/ 2200145 h 2200145"/>
              <a:gd name="connsiteX3" fmla="*/ 0 w 3007420"/>
              <a:gd name="connsiteY3" fmla="*/ 2174020 h 2200145"/>
              <a:gd name="connsiteX0" fmla="*/ 0 w 3057524"/>
              <a:gd name="connsiteY0" fmla="*/ 2208853 h 2208853"/>
              <a:gd name="connsiteX1" fmla="*/ 3056350 w 3057524"/>
              <a:gd name="connsiteY1" fmla="*/ 0 h 2208853"/>
              <a:gd name="connsiteX2" fmla="*/ 3057524 w 3057524"/>
              <a:gd name="connsiteY2" fmla="*/ 2200145 h 2208853"/>
              <a:gd name="connsiteX3" fmla="*/ 0 w 3057524"/>
              <a:gd name="connsiteY3" fmla="*/ 2208853 h 2208853"/>
              <a:gd name="connsiteX0" fmla="*/ 0 w 3032472"/>
              <a:gd name="connsiteY0" fmla="*/ 2200145 h 2200145"/>
              <a:gd name="connsiteX1" fmla="*/ 3031298 w 3032472"/>
              <a:gd name="connsiteY1" fmla="*/ 0 h 2200145"/>
              <a:gd name="connsiteX2" fmla="*/ 3032472 w 3032472"/>
              <a:gd name="connsiteY2" fmla="*/ 2200145 h 2200145"/>
              <a:gd name="connsiteX3" fmla="*/ 0 w 3032472"/>
              <a:gd name="connsiteY3" fmla="*/ 2200145 h 220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2472" h="2200145">
                <a:moveTo>
                  <a:pt x="0" y="2200145"/>
                </a:moveTo>
                <a:lnTo>
                  <a:pt x="3031298" y="0"/>
                </a:lnTo>
                <a:cubicBezTo>
                  <a:pt x="3031689" y="733382"/>
                  <a:pt x="3032081" y="1466763"/>
                  <a:pt x="3032472" y="2200145"/>
                </a:cubicBezTo>
                <a:lnTo>
                  <a:pt x="0" y="22001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DDE495-3D86-BF4F-B5D8-F118D621E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51370" y="2219466"/>
            <a:ext cx="6735661" cy="269467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6500" b="1" dirty="0">
                <a:solidFill>
                  <a:schemeClr val="tx2">
                    <a:lumMod val="75000"/>
                  </a:schemeClr>
                </a:solidFill>
              </a:rPr>
              <a:t>Part 3</a:t>
            </a:r>
          </a:p>
          <a:p>
            <a:pPr algn="ctr"/>
            <a:r>
              <a:rPr lang="en-US" sz="6500" b="1" dirty="0">
                <a:solidFill>
                  <a:schemeClr val="tx2">
                    <a:lumMod val="75000"/>
                  </a:schemeClr>
                </a:solidFill>
              </a:rPr>
              <a:t>Recommendations and Future</a:t>
            </a:r>
            <a:endParaRPr lang="pl-PL" sz="4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01CCA12-80AE-EA40-8054-4A573FC2931F}"/>
              </a:ext>
            </a:extLst>
          </p:cNvPr>
          <p:cNvSpPr/>
          <p:nvPr/>
        </p:nvSpPr>
        <p:spPr>
          <a:xfrm rot="5400000">
            <a:off x="-314959" y="314961"/>
            <a:ext cx="3840479" cy="3210559"/>
          </a:xfrm>
          <a:prstGeom prst="rtTriangle">
            <a:avLst/>
          </a:prstGeom>
          <a:solidFill>
            <a:srgbClr val="173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173751"/>
              </a:solidFill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4D0538E1-14B7-6146-87B9-DC335A7F3FE5}"/>
              </a:ext>
            </a:extLst>
          </p:cNvPr>
          <p:cNvSpPr/>
          <p:nvPr/>
        </p:nvSpPr>
        <p:spPr>
          <a:xfrm>
            <a:off x="9544832" y="3693352"/>
            <a:ext cx="2647167" cy="3164648"/>
          </a:xfrm>
          <a:custGeom>
            <a:avLst/>
            <a:gdLst>
              <a:gd name="connsiteX0" fmla="*/ 0 w 2769426"/>
              <a:gd name="connsiteY0" fmla="*/ 2150041 h 2150041"/>
              <a:gd name="connsiteX1" fmla="*/ 0 w 2769426"/>
              <a:gd name="connsiteY1" fmla="*/ 0 h 2150041"/>
              <a:gd name="connsiteX2" fmla="*/ 2769426 w 2769426"/>
              <a:gd name="connsiteY2" fmla="*/ 2150041 h 2150041"/>
              <a:gd name="connsiteX3" fmla="*/ 0 w 2769426"/>
              <a:gd name="connsiteY3" fmla="*/ 2150041 h 2150041"/>
              <a:gd name="connsiteX0" fmla="*/ 0 w 2769426"/>
              <a:gd name="connsiteY0" fmla="*/ 2200145 h 2200145"/>
              <a:gd name="connsiteX1" fmla="*/ 2768252 w 2769426"/>
              <a:gd name="connsiteY1" fmla="*/ 0 h 2200145"/>
              <a:gd name="connsiteX2" fmla="*/ 2769426 w 2769426"/>
              <a:gd name="connsiteY2" fmla="*/ 2200145 h 2200145"/>
              <a:gd name="connsiteX3" fmla="*/ 0 w 2769426"/>
              <a:gd name="connsiteY3" fmla="*/ 2200145 h 2200145"/>
              <a:gd name="connsiteX0" fmla="*/ 0 w 3019946"/>
              <a:gd name="connsiteY0" fmla="*/ 2191437 h 2200145"/>
              <a:gd name="connsiteX1" fmla="*/ 3018772 w 3019946"/>
              <a:gd name="connsiteY1" fmla="*/ 0 h 2200145"/>
              <a:gd name="connsiteX2" fmla="*/ 3019946 w 3019946"/>
              <a:gd name="connsiteY2" fmla="*/ 2200145 h 2200145"/>
              <a:gd name="connsiteX3" fmla="*/ 0 w 3019946"/>
              <a:gd name="connsiteY3" fmla="*/ 2191437 h 2200145"/>
              <a:gd name="connsiteX0" fmla="*/ 0 w 2569009"/>
              <a:gd name="connsiteY0" fmla="*/ 2182729 h 2200145"/>
              <a:gd name="connsiteX1" fmla="*/ 2567835 w 2569009"/>
              <a:gd name="connsiteY1" fmla="*/ 0 h 2200145"/>
              <a:gd name="connsiteX2" fmla="*/ 2569009 w 2569009"/>
              <a:gd name="connsiteY2" fmla="*/ 2200145 h 2200145"/>
              <a:gd name="connsiteX3" fmla="*/ 0 w 2569009"/>
              <a:gd name="connsiteY3" fmla="*/ 2182729 h 2200145"/>
              <a:gd name="connsiteX0" fmla="*/ 0 w 3007420"/>
              <a:gd name="connsiteY0" fmla="*/ 2174020 h 2200145"/>
              <a:gd name="connsiteX1" fmla="*/ 3006246 w 3007420"/>
              <a:gd name="connsiteY1" fmla="*/ 0 h 2200145"/>
              <a:gd name="connsiteX2" fmla="*/ 3007420 w 3007420"/>
              <a:gd name="connsiteY2" fmla="*/ 2200145 h 2200145"/>
              <a:gd name="connsiteX3" fmla="*/ 0 w 3007420"/>
              <a:gd name="connsiteY3" fmla="*/ 2174020 h 2200145"/>
              <a:gd name="connsiteX0" fmla="*/ 0 w 3057524"/>
              <a:gd name="connsiteY0" fmla="*/ 2208853 h 2208853"/>
              <a:gd name="connsiteX1" fmla="*/ 3056350 w 3057524"/>
              <a:gd name="connsiteY1" fmla="*/ 0 h 2208853"/>
              <a:gd name="connsiteX2" fmla="*/ 3057524 w 3057524"/>
              <a:gd name="connsiteY2" fmla="*/ 2200145 h 2208853"/>
              <a:gd name="connsiteX3" fmla="*/ 0 w 3057524"/>
              <a:gd name="connsiteY3" fmla="*/ 2208853 h 2208853"/>
              <a:gd name="connsiteX0" fmla="*/ 0 w 3032472"/>
              <a:gd name="connsiteY0" fmla="*/ 2200145 h 2200145"/>
              <a:gd name="connsiteX1" fmla="*/ 3031298 w 3032472"/>
              <a:gd name="connsiteY1" fmla="*/ 0 h 2200145"/>
              <a:gd name="connsiteX2" fmla="*/ 3032472 w 3032472"/>
              <a:gd name="connsiteY2" fmla="*/ 2200145 h 2200145"/>
              <a:gd name="connsiteX3" fmla="*/ 0 w 3032472"/>
              <a:gd name="connsiteY3" fmla="*/ 2200145 h 220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2472" h="2200145">
                <a:moveTo>
                  <a:pt x="0" y="2200145"/>
                </a:moveTo>
                <a:lnTo>
                  <a:pt x="3031298" y="0"/>
                </a:lnTo>
                <a:cubicBezTo>
                  <a:pt x="3031689" y="733382"/>
                  <a:pt x="3032081" y="1466763"/>
                  <a:pt x="3032472" y="2200145"/>
                </a:cubicBezTo>
                <a:lnTo>
                  <a:pt x="0" y="2200145"/>
                </a:lnTo>
                <a:close/>
              </a:path>
            </a:pathLst>
          </a:custGeom>
          <a:solidFill>
            <a:srgbClr val="F9A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64160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76" y="150354"/>
            <a:ext cx="9181579" cy="751236"/>
          </a:xfrm>
        </p:spPr>
        <p:txBody>
          <a:bodyPr>
            <a:normAutofit/>
          </a:bodyPr>
          <a:lstStyle/>
          <a:p>
            <a:r>
              <a:rPr lang="en-US" b="1" dirty="0"/>
              <a:t>Using AI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43F90-500B-4EC1-AD9F-B79B4DF8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18" y="1360548"/>
            <a:ext cx="10515600" cy="4645271"/>
          </a:xfrm>
        </p:spPr>
        <p:txBody>
          <a:bodyPr>
            <a:normAutofit/>
          </a:bodyPr>
          <a:lstStyle/>
          <a:p>
            <a:r>
              <a:rPr lang="en-US" dirty="0"/>
              <a:t>We have been using ML and AI in psychometrics for more than a century!</a:t>
            </a:r>
          </a:p>
          <a:p>
            <a:r>
              <a:rPr lang="en-US" dirty="0"/>
              <a:t>Most of it is highly specific, developed to meet certain needs</a:t>
            </a:r>
          </a:p>
          <a:p>
            <a:r>
              <a:rPr lang="en-US" dirty="0"/>
              <a:t>Not a panacea, but very powerful in the right hands</a:t>
            </a:r>
          </a:p>
          <a:p>
            <a:pPr lvl="1"/>
            <a:r>
              <a:rPr lang="en-US" dirty="0"/>
              <a:t>E.g., IRT revolutionized a lot of tricky problems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27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76" y="150354"/>
            <a:ext cx="9181579" cy="751236"/>
          </a:xfrm>
        </p:spPr>
        <p:txBody>
          <a:bodyPr>
            <a:normAutofit/>
          </a:bodyPr>
          <a:lstStyle/>
          <a:p>
            <a:r>
              <a:rPr lang="en-US" b="1" dirty="0"/>
              <a:t>Using LLMs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43F90-500B-4EC1-AD9F-B79B4DF8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18" y="1360548"/>
            <a:ext cx="10515600" cy="4645271"/>
          </a:xfrm>
        </p:spPr>
        <p:txBody>
          <a:bodyPr>
            <a:normAutofit/>
          </a:bodyPr>
          <a:lstStyle/>
          <a:p>
            <a:r>
              <a:rPr lang="en-US" dirty="0"/>
              <a:t>They are being used more and more</a:t>
            </a:r>
          </a:p>
          <a:p>
            <a:r>
              <a:rPr lang="en-US" dirty="0"/>
              <a:t>Very powerful, but not a panacea</a:t>
            </a:r>
          </a:p>
          <a:p>
            <a:r>
              <a:rPr lang="en-US" dirty="0"/>
              <a:t>Huge time saver but still needs humans</a:t>
            </a:r>
          </a:p>
          <a:p>
            <a:r>
              <a:rPr lang="en-US" dirty="0"/>
              <a:t>Consider the results from Jones et al. – better results than human writers, but tons of items still need editing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28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76" y="150354"/>
            <a:ext cx="9181579" cy="751236"/>
          </a:xfrm>
        </p:spPr>
        <p:txBody>
          <a:bodyPr>
            <a:normAutofit/>
          </a:bodyPr>
          <a:lstStyle/>
          <a:p>
            <a:r>
              <a:rPr lang="en-US" b="1" dirty="0"/>
              <a:t>Thoughts on AES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43F90-500B-4EC1-AD9F-B79B4DF8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18" y="1360548"/>
            <a:ext cx="10515600" cy="4645271"/>
          </a:xfrm>
        </p:spPr>
        <p:txBody>
          <a:bodyPr>
            <a:normAutofit/>
          </a:bodyPr>
          <a:lstStyle/>
          <a:p>
            <a:r>
              <a:rPr lang="en-US" dirty="0"/>
              <a:t>Being able to explain and support the model is very important… that is </a:t>
            </a:r>
            <a:r>
              <a:rPr lang="en-US" u="sng" dirty="0"/>
              <a:t>validity</a:t>
            </a:r>
            <a:r>
              <a:rPr lang="en-US" dirty="0"/>
              <a:t>!</a:t>
            </a:r>
          </a:p>
          <a:p>
            <a:r>
              <a:rPr lang="en-US" dirty="0"/>
              <a:t>Using LLMs might have the same accuracy, but is a total black box; a lawsuit waiting to happen</a:t>
            </a:r>
          </a:p>
          <a:p>
            <a:pPr lvl="1"/>
            <a:r>
              <a:rPr lang="en-US" dirty="0"/>
              <a:t>Especially true without fine-tuning, which also means that no humans have rated any students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8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76" y="150354"/>
            <a:ext cx="9181579" cy="751236"/>
          </a:xfrm>
        </p:spPr>
        <p:txBody>
          <a:bodyPr>
            <a:normAutofit/>
          </a:bodyPr>
          <a:lstStyle/>
          <a:p>
            <a:r>
              <a:rPr lang="en-US" b="1" dirty="0"/>
              <a:t>Security?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43F90-500B-4EC1-AD9F-B79B4DF8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18" y="1360548"/>
            <a:ext cx="7222628" cy="50402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 you want to feed your content to an LLM to make items?</a:t>
            </a:r>
          </a:p>
          <a:p>
            <a:pPr lvl="1"/>
            <a:r>
              <a:rPr lang="en-US" dirty="0"/>
              <a:t>Past items</a:t>
            </a:r>
          </a:p>
          <a:p>
            <a:pPr lvl="1"/>
            <a:r>
              <a:rPr lang="en-US" dirty="0"/>
              <a:t>Your textbooks etc.</a:t>
            </a:r>
          </a:p>
          <a:p>
            <a:r>
              <a:rPr lang="en-US" dirty="0"/>
              <a:t>How about data from past item reviews or item statistics?</a:t>
            </a:r>
          </a:p>
          <a:p>
            <a:r>
              <a:rPr lang="en-US" dirty="0"/>
              <a:t>For AES, how about all your student essays and human marks?</a:t>
            </a:r>
          </a:p>
          <a:p>
            <a:r>
              <a:rPr lang="en-US" dirty="0"/>
              <a:t>Public vs self-hosted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Artificial intelligence and cybersecurity in healthcare (YEL2023) - IHF">
            <a:extLst>
              <a:ext uri="{FF2B5EF4-FFF2-40B4-BE49-F238E27FC236}">
                <a16:creationId xmlns:a16="http://schemas.microsoft.com/office/drawing/2014/main" id="{F68B1D30-5103-C564-C14D-EF7702804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934" y="2055515"/>
            <a:ext cx="4695930" cy="287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933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76" y="150354"/>
            <a:ext cx="9181579" cy="751236"/>
          </a:xfrm>
        </p:spPr>
        <p:txBody>
          <a:bodyPr>
            <a:normAutofit/>
          </a:bodyPr>
          <a:lstStyle/>
          <a:p>
            <a:r>
              <a:rPr lang="en-US" b="1" dirty="0"/>
              <a:t>The future?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43F90-500B-4EC1-AD9F-B79B4DF8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18" y="1360548"/>
            <a:ext cx="5835956" cy="464527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As in many other areas, LLMs and other AI are making an impact</a:t>
            </a:r>
          </a:p>
          <a:p>
            <a:r>
              <a:rPr lang="en-US" dirty="0"/>
              <a:t>Even if they only provide 10% improvement, you do not want to be left behind</a:t>
            </a:r>
          </a:p>
          <a:p>
            <a:r>
              <a:rPr lang="en-US" dirty="0"/>
              <a:t>It is irresponsible to avoid AI altogether</a:t>
            </a:r>
          </a:p>
          <a:p>
            <a:pPr lvl="1"/>
            <a:r>
              <a:rPr lang="en-US" dirty="0"/>
              <a:t>Friend that was told to stop all AI, even spam filters!</a:t>
            </a:r>
          </a:p>
          <a:p>
            <a:r>
              <a:rPr lang="en-US" dirty="0"/>
              <a:t>So you need to decide what to use, and with what guardrails and post hoc checks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BlockBuster Vs Netflix. Becoming super successful in businesses… | by Tade  Samson | Medium">
            <a:extLst>
              <a:ext uri="{FF2B5EF4-FFF2-40B4-BE49-F238E27FC236}">
                <a16:creationId xmlns:a16="http://schemas.microsoft.com/office/drawing/2014/main" id="{5DB9882D-F69F-94DE-39D2-0698E9C42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639" y="1577083"/>
            <a:ext cx="5069812" cy="328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37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167" y="95580"/>
            <a:ext cx="9181579" cy="971789"/>
          </a:xfrm>
        </p:spPr>
        <p:txBody>
          <a:bodyPr>
            <a:normAutofit/>
          </a:bodyPr>
          <a:lstStyle/>
          <a:p>
            <a:r>
              <a:rPr lang="en-US" b="1" dirty="0"/>
              <a:t>Why AI?</a:t>
            </a:r>
            <a:endParaRPr lang="pl-PL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CB00B70-6995-99D6-DDB1-EBB909543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485"/>
            <a:ext cx="10807840" cy="4680039"/>
          </a:xfrm>
        </p:spPr>
        <p:txBody>
          <a:bodyPr>
            <a:normAutofit/>
          </a:bodyPr>
          <a:lstStyle/>
          <a:p>
            <a:r>
              <a:rPr lang="en-US" dirty="0"/>
              <a:t>Helps us address some pain points in assessment</a:t>
            </a:r>
          </a:p>
          <a:p>
            <a:pPr lvl="1"/>
            <a:r>
              <a:rPr lang="en-US" dirty="0"/>
              <a:t>Reduce item writing time/costs</a:t>
            </a:r>
          </a:p>
          <a:p>
            <a:pPr lvl="1"/>
            <a:r>
              <a:rPr lang="en-US" dirty="0"/>
              <a:t>Develop better items</a:t>
            </a:r>
          </a:p>
          <a:p>
            <a:pPr lvl="1"/>
            <a:r>
              <a:rPr lang="en-US" dirty="0"/>
              <a:t>Review items</a:t>
            </a:r>
          </a:p>
          <a:p>
            <a:pPr lvl="1"/>
            <a:r>
              <a:rPr lang="en-US" dirty="0"/>
              <a:t>Assemble linear forms</a:t>
            </a:r>
          </a:p>
          <a:p>
            <a:pPr lvl="1"/>
            <a:r>
              <a:rPr lang="en-US" dirty="0"/>
              <a:t>Make the tests smarter and faster for examinees</a:t>
            </a:r>
          </a:p>
          <a:p>
            <a:pPr lvl="1"/>
            <a:r>
              <a:rPr lang="en-US" dirty="0"/>
              <a:t>Reduce essay marking time/costs</a:t>
            </a:r>
          </a:p>
          <a:p>
            <a:pPr lvl="1"/>
            <a:r>
              <a:rPr lang="en-US" dirty="0"/>
              <a:t>Maintain security in delivery</a:t>
            </a:r>
          </a:p>
        </p:txBody>
      </p:sp>
    </p:spTree>
    <p:extLst>
      <p:ext uri="{BB962C8B-B14F-4D97-AF65-F5344CB8AC3E}">
        <p14:creationId xmlns:p14="http://schemas.microsoft.com/office/powerpoint/2010/main" val="2035513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76" y="150354"/>
            <a:ext cx="9181579" cy="751236"/>
          </a:xfrm>
        </p:spPr>
        <p:txBody>
          <a:bodyPr>
            <a:normAutofit/>
          </a:bodyPr>
          <a:lstStyle/>
          <a:p>
            <a:r>
              <a:rPr lang="en-US" b="1" dirty="0"/>
              <a:t>The future?</a:t>
            </a:r>
            <a:endParaRPr lang="pl-PL" dirty="0"/>
          </a:p>
        </p:txBody>
      </p:sp>
      <p:pic>
        <p:nvPicPr>
          <p:cNvPr id="3" name="Picture 2" descr="Don't be afraid to give a helping hand...">
            <a:extLst>
              <a:ext uri="{FF2B5EF4-FFF2-40B4-BE49-F238E27FC236}">
                <a16:creationId xmlns:a16="http://schemas.microsoft.com/office/drawing/2014/main" id="{778AA5B4-B059-DABF-FAFF-41ECFD3C4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91" y="1523999"/>
            <a:ext cx="8228734" cy="471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43F90-500B-4EC1-AD9F-B79B4DF8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979" y="3351698"/>
            <a:ext cx="826091" cy="846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AI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43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5DB840-239D-781C-4BCF-680B4C03E21D}"/>
              </a:ext>
            </a:extLst>
          </p:cNvPr>
          <p:cNvSpPr/>
          <p:nvPr/>
        </p:nvSpPr>
        <p:spPr>
          <a:xfrm>
            <a:off x="4724400" y="1876424"/>
            <a:ext cx="7452330" cy="2462112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5000">
                <a:schemeClr val="accent1">
                  <a:lumMod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Calibri Light" panose="020F030202020403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DDE495-3D86-BF4F-B5D8-F118D621E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303665" y="2221537"/>
            <a:ext cx="5441746" cy="1124287"/>
          </a:xfrm>
        </p:spPr>
        <p:txBody>
          <a:bodyPr>
            <a:normAutofit fontScale="92500" lnSpcReduction="20000"/>
          </a:bodyPr>
          <a:lstStyle/>
          <a:p>
            <a:pPr algn="ctr"/>
            <a:endParaRPr lang="en-US" sz="4000" b="1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nate@assess.com</a:t>
            </a:r>
            <a:endParaRPr lang="pl-PL" sz="4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Picture 2" descr="A blue and orange logo&#10;&#10;Description automatically generated">
            <a:extLst>
              <a:ext uri="{FF2B5EF4-FFF2-40B4-BE49-F238E27FC236}">
                <a16:creationId xmlns:a16="http://schemas.microsoft.com/office/drawing/2014/main" id="{0B956D08-9E07-4B1B-8498-7D802EF2A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68" y="4740527"/>
            <a:ext cx="4094480" cy="124367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6A79869-D82F-7D0F-BBE7-8B2194115C70}"/>
              </a:ext>
            </a:extLst>
          </p:cNvPr>
          <p:cNvGrpSpPr/>
          <p:nvPr/>
        </p:nvGrpSpPr>
        <p:grpSpPr>
          <a:xfrm>
            <a:off x="610768" y="-18562"/>
            <a:ext cx="4786731" cy="1894986"/>
            <a:chOff x="686883" y="-2036621"/>
            <a:chExt cx="3797212" cy="46239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AC2505-8204-5A13-83F2-F3ADCFE0007F}"/>
                </a:ext>
              </a:extLst>
            </p:cNvPr>
            <p:cNvSpPr txBox="1"/>
            <p:nvPr/>
          </p:nvSpPr>
          <p:spPr>
            <a:xfrm>
              <a:off x="686883" y="-2036621"/>
              <a:ext cx="3797212" cy="44631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A147"/>
                </a:buClr>
                <a:buSzPts val="3600"/>
                <a:buFont typeface="Montserrat"/>
                <a:buNone/>
                <a:tabLst/>
                <a:defRPr kumimoji="0" sz="3600" b="1" i="0" u="none" strike="noStrike" cap="none" spc="0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"/>
                  <a:ea typeface="Verdana" panose="020B0604030504040204" pitchFamily="34" charset="0"/>
                </a:defRPr>
              </a:lvl1pPr>
            </a:lstStyle>
            <a:p>
              <a:r>
                <a:rPr lang="en-US" sz="5400" dirty="0">
                  <a:solidFill>
                    <a:srgbClr val="173751"/>
                  </a:solidFill>
                  <a:sym typeface="Montserrat"/>
                </a:rPr>
                <a:t>Questions?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8F326-067D-737C-0816-BF28C90BA365}"/>
                </a:ext>
              </a:extLst>
            </p:cNvPr>
            <p:cNvSpPr/>
            <p:nvPr/>
          </p:nvSpPr>
          <p:spPr>
            <a:xfrm flipV="1">
              <a:off x="877499" y="2307833"/>
              <a:ext cx="2123523" cy="279487"/>
            </a:xfrm>
            <a:prstGeom prst="roundRect">
              <a:avLst>
                <a:gd name="adj" fmla="val 50000"/>
              </a:avLst>
            </a:prstGeom>
            <a:gradFill>
              <a:gsLst>
                <a:gs pos="76000">
                  <a:schemeClr val="accent2"/>
                </a:gs>
                <a:gs pos="15000">
                  <a:schemeClr val="accent2">
                    <a:lumMod val="75000"/>
                  </a:scheme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CCE843B-5A85-44DA-9B3C-97FD5B66A8DB}"/>
              </a:ext>
            </a:extLst>
          </p:cNvPr>
          <p:cNvGrpSpPr/>
          <p:nvPr/>
        </p:nvGrpSpPr>
        <p:grpSpPr>
          <a:xfrm>
            <a:off x="2924909" y="-504086"/>
            <a:ext cx="6366840" cy="7362085"/>
            <a:chOff x="2876759" y="-495300"/>
            <a:chExt cx="6359243" cy="73533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46B02F-43A5-0C56-03AF-9F80EBA0F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6101" y="925200"/>
              <a:ext cx="4459901" cy="59328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4231721-51B5-8D85-64CC-90EB9BEA2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80" b="98586" l="9992" r="89981">
                          <a14:foregroundMark x1="25586" y1="64283" x2="28575" y2="80889"/>
                          <a14:foregroundMark x1="28575" y1="80889" x2="34177" y2="93374"/>
                          <a14:foregroundMark x1="34177" y1="93374" x2="43954" y2="95838"/>
                          <a14:foregroundMark x1="43954" y1="95838" x2="49394" y2="80929"/>
                          <a14:foregroundMark x1="49394" y1="80929" x2="50337" y2="68323"/>
                          <a14:foregroundMark x1="50337" y1="68323" x2="49313" y2="58263"/>
                          <a14:foregroundMark x1="49313" y1="58263" x2="42365" y2="56283"/>
                          <a14:foregroundMark x1="42365" y1="56283" x2="36978" y2="46990"/>
                          <a14:foregroundMark x1="36978" y1="46990" x2="36036" y2="35636"/>
                          <a14:foregroundMark x1="36036" y1="35636" x2="38837" y2="94667"/>
                          <a14:foregroundMark x1="38837" y1="94667" x2="42688" y2="98586"/>
                          <a14:foregroundMark x1="36493" y1="29657" x2="38486" y2="34020"/>
                          <a14:foregroundMark x1="42769" y1="43434" x2="44169" y2="48525"/>
                          <a14:backgroundMark x1="25290" y1="43758" x2="24886" y2="48242"/>
                          <a14:backgroundMark x1="24401" y1="55717" x2="24886" y2="46707"/>
                          <a14:backgroundMark x1="24886" y1="46707" x2="25101" y2="47475"/>
                          <a14:backgroundMark x1="40883" y1="36242" x2="44492" y2="43556"/>
                          <a14:backgroundMark x1="44955" y1="48681" x2="45193" y2="51313"/>
                          <a14:backgroundMark x1="44492" y1="43556" x2="44902" y2="48095"/>
                          <a14:backgroundMark x1="45193" y1="51313" x2="46162" y2="54222"/>
                          <a14:backgroundMark x1="24589" y1="58707" x2="23997" y2="57374"/>
                          <a14:backgroundMark x1="24293" y1="59475" x2="24805" y2="61131"/>
                          <a14:backgroundMark x1="25101" y1="44929" x2="24212" y2="531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346"/>
            <a:stretch/>
          </p:blipFill>
          <p:spPr>
            <a:xfrm>
              <a:off x="2876759" y="-495300"/>
              <a:ext cx="6359243" cy="73533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C18841C-C48D-AAA9-7ADE-F7A5B9A118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0"/>
          <a:stretch/>
        </p:blipFill>
        <p:spPr>
          <a:xfrm>
            <a:off x="7019389" y="192554"/>
            <a:ext cx="6366840" cy="666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0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167" y="95580"/>
            <a:ext cx="9181579" cy="971789"/>
          </a:xfrm>
        </p:spPr>
        <p:txBody>
          <a:bodyPr>
            <a:normAutofit/>
          </a:bodyPr>
          <a:lstStyle/>
          <a:p>
            <a:r>
              <a:rPr lang="en-US" b="1" dirty="0"/>
              <a:t>Why AI?</a:t>
            </a:r>
            <a:endParaRPr lang="pl-PL" dirty="0"/>
          </a:p>
        </p:txBody>
      </p:sp>
      <p:pic>
        <p:nvPicPr>
          <p:cNvPr id="6" name="Picture 5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D0FE4C74-A9BC-74E6-57CD-352D86F4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805" y="1315981"/>
            <a:ext cx="7791941" cy="51946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3CEBAF-4224-4954-E00E-FB5AE995962C}"/>
              </a:ext>
            </a:extLst>
          </p:cNvPr>
          <p:cNvSpPr txBox="1"/>
          <p:nvPr/>
        </p:nvSpPr>
        <p:spPr>
          <a:xfrm>
            <a:off x="149631" y="2504661"/>
            <a:ext cx="1965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3538980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167" y="95580"/>
            <a:ext cx="9181579" cy="971789"/>
          </a:xfrm>
        </p:spPr>
        <p:txBody>
          <a:bodyPr>
            <a:normAutofit/>
          </a:bodyPr>
          <a:lstStyle/>
          <a:p>
            <a:r>
              <a:rPr lang="en-US" b="1" dirty="0"/>
              <a:t>Why AI?</a:t>
            </a:r>
            <a:endParaRPr lang="pl-PL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CB00B70-6995-99D6-DDB1-EBB909543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485"/>
            <a:ext cx="10807840" cy="4680039"/>
          </a:xfrm>
        </p:spPr>
        <p:txBody>
          <a:bodyPr>
            <a:normAutofit/>
          </a:bodyPr>
          <a:lstStyle/>
          <a:p>
            <a:r>
              <a:rPr lang="en-US" dirty="0"/>
              <a:t>So, will it help us solve our pain points?</a:t>
            </a:r>
          </a:p>
          <a:p>
            <a:r>
              <a:rPr lang="en-US" dirty="0"/>
              <a:t>Or, will it lead to new problems?</a:t>
            </a:r>
          </a:p>
          <a:p>
            <a:r>
              <a:rPr lang="en-US" dirty="0"/>
              <a:t>What constraints are needed?</a:t>
            </a:r>
          </a:p>
          <a:p>
            <a:r>
              <a:rPr lang="en-US" dirty="0"/>
              <a:t>The answer, in many cases: it has been providing solutions, for decades. </a:t>
            </a:r>
          </a:p>
          <a:p>
            <a:r>
              <a:rPr lang="en-US" dirty="0"/>
              <a:t>Also, LLMs are new… how do we evaluate them? </a:t>
            </a:r>
          </a:p>
        </p:txBody>
      </p:sp>
    </p:spTree>
    <p:extLst>
      <p:ext uri="{BB962C8B-B14F-4D97-AF65-F5344CB8AC3E}">
        <p14:creationId xmlns:p14="http://schemas.microsoft.com/office/powerpoint/2010/main" val="4100313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167" y="95580"/>
            <a:ext cx="9181579" cy="971789"/>
          </a:xfrm>
        </p:spPr>
        <p:txBody>
          <a:bodyPr>
            <a:normAutofit/>
          </a:bodyPr>
          <a:lstStyle/>
          <a:p>
            <a:r>
              <a:rPr lang="en-US" b="1" dirty="0"/>
              <a:t>Why AI?</a:t>
            </a:r>
            <a:endParaRPr lang="pl-P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FA323-1122-BF14-2959-8196B3E2EE93}"/>
              </a:ext>
            </a:extLst>
          </p:cNvPr>
          <p:cNvSpPr txBox="1"/>
          <p:nvPr/>
        </p:nvSpPr>
        <p:spPr>
          <a:xfrm>
            <a:off x="8852314" y="1600377"/>
            <a:ext cx="2685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Panacea /</a:t>
            </a: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Silver Bullet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D9DC330-1F44-181E-47CF-40D7870B36BC}"/>
              </a:ext>
            </a:extLst>
          </p:cNvPr>
          <p:cNvCxnSpPr>
            <a:cxnSpLocks/>
          </p:cNvCxnSpPr>
          <p:nvPr/>
        </p:nvCxnSpPr>
        <p:spPr>
          <a:xfrm>
            <a:off x="1112058" y="3333712"/>
            <a:ext cx="9820102" cy="12700"/>
          </a:xfrm>
          <a:prstGeom prst="bentConnector3">
            <a:avLst/>
          </a:prstGeom>
          <a:ln w="18732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3DFF0E-68BE-C08A-B2F8-5616BDA1D30F}"/>
              </a:ext>
            </a:extLst>
          </p:cNvPr>
          <p:cNvSpPr txBox="1"/>
          <p:nvPr/>
        </p:nvSpPr>
        <p:spPr>
          <a:xfrm>
            <a:off x="503171" y="1600376"/>
            <a:ext cx="2320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Pandora’s box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8D8D74-FD8A-17C1-D258-0E4D00EC6058}"/>
              </a:ext>
            </a:extLst>
          </p:cNvPr>
          <p:cNvSpPr txBox="1"/>
          <p:nvPr/>
        </p:nvSpPr>
        <p:spPr>
          <a:xfrm>
            <a:off x="6096000" y="1585379"/>
            <a:ext cx="2320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Helping Hand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D05A7-F244-D8CE-A382-7A455489BEA9}"/>
              </a:ext>
            </a:extLst>
          </p:cNvPr>
          <p:cNvSpPr txBox="1"/>
          <p:nvPr/>
        </p:nvSpPr>
        <p:spPr>
          <a:xfrm>
            <a:off x="3156580" y="1160650"/>
            <a:ext cx="2685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More trouble than it is worth</a:t>
            </a:r>
          </a:p>
        </p:txBody>
      </p:sp>
      <p:pic>
        <p:nvPicPr>
          <p:cNvPr id="2050" name="Picture 2" descr="Pandora's Box 2017. I didn't hear the ending to the story… | by Grace Dow |  Medium">
            <a:extLst>
              <a:ext uri="{FF2B5EF4-FFF2-40B4-BE49-F238E27FC236}">
                <a16:creationId xmlns:a16="http://schemas.microsoft.com/office/drawing/2014/main" id="{8C57C914-8B75-C578-EF15-BA6FA9899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36" y="3788532"/>
            <a:ext cx="3536703" cy="293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nacea Images – Browse 7,701 Stock Photos, Vectors, and Video | Adobe Stock">
            <a:extLst>
              <a:ext uri="{FF2B5EF4-FFF2-40B4-BE49-F238E27FC236}">
                <a16:creationId xmlns:a16="http://schemas.microsoft.com/office/drawing/2014/main" id="{645C2E42-743E-903B-F1A9-DB8F31699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262" y="3788532"/>
            <a:ext cx="2028472" cy="240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820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705" y="62898"/>
            <a:ext cx="9181579" cy="971789"/>
          </a:xfrm>
        </p:spPr>
        <p:txBody>
          <a:bodyPr>
            <a:normAutofit/>
          </a:bodyPr>
          <a:lstStyle/>
          <a:p>
            <a:r>
              <a:rPr lang="en-US" b="1" dirty="0"/>
              <a:t>What is AI?</a:t>
            </a:r>
            <a:endParaRPr lang="pl-PL" dirty="0"/>
          </a:p>
        </p:txBody>
      </p:sp>
      <p:pic>
        <p:nvPicPr>
          <p:cNvPr id="1026" name="Picture 2" descr="3d Rendering Humanoid Robot Reading A Book Isolated On White Stock Photo,  Picture and Royalty Free Image. Image 93680679.">
            <a:extLst>
              <a:ext uri="{FF2B5EF4-FFF2-40B4-BE49-F238E27FC236}">
                <a16:creationId xmlns:a16="http://schemas.microsoft.com/office/drawing/2014/main" id="{7C0579E4-7A0E-D1D9-DFBC-FECD9292B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04" y="2116588"/>
            <a:ext cx="4672494" cy="467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bot And Red Checkmarks. Checklist Metaphor. 3d Illustration Stock Photo,  Picture and Royalty Free Image. Image 70759158.">
            <a:extLst>
              <a:ext uri="{FF2B5EF4-FFF2-40B4-BE49-F238E27FC236}">
                <a16:creationId xmlns:a16="http://schemas.microsoft.com/office/drawing/2014/main" id="{23D5C132-C516-D4B3-69AE-3808462A3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424" y="2353901"/>
            <a:ext cx="4504098" cy="450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9B78DD-E356-D4E3-0605-D803DDA8F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05" y="2343967"/>
            <a:ext cx="4217737" cy="4217737"/>
          </a:xfrm>
          <a:prstGeom prst="rect">
            <a:avLst/>
          </a:prstGeom>
        </p:spPr>
      </p:pic>
      <p:pic>
        <p:nvPicPr>
          <p:cNvPr id="1032" name="Picture 8" descr="Green check mark icon png on Transparent Background 14455871 PNG">
            <a:extLst>
              <a:ext uri="{FF2B5EF4-FFF2-40B4-BE49-F238E27FC236}">
                <a16:creationId xmlns:a16="http://schemas.microsoft.com/office/drawing/2014/main" id="{7FD8A676-BA32-59A9-CBFA-1DA58DE74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277" y="2691258"/>
            <a:ext cx="45243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CC479E-13D0-BAF8-72FE-E9569E9D63A0}"/>
              </a:ext>
            </a:extLst>
          </p:cNvPr>
          <p:cNvSpPr txBox="1"/>
          <p:nvPr/>
        </p:nvSpPr>
        <p:spPr>
          <a:xfrm>
            <a:off x="6565556" y="1210423"/>
            <a:ext cx="3976948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Also… NOT JUST CHATGPT!</a:t>
            </a:r>
          </a:p>
        </p:txBody>
      </p:sp>
    </p:spTree>
    <p:extLst>
      <p:ext uri="{BB962C8B-B14F-4D97-AF65-F5344CB8AC3E}">
        <p14:creationId xmlns:p14="http://schemas.microsoft.com/office/powerpoint/2010/main" val="112093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DF2-0989-704C-9779-45CF55B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020"/>
            <a:ext cx="9181579" cy="971789"/>
          </a:xfrm>
        </p:spPr>
        <p:txBody>
          <a:bodyPr>
            <a:normAutofit/>
          </a:bodyPr>
          <a:lstStyle/>
          <a:p>
            <a:r>
              <a:rPr lang="en-US" b="1" dirty="0"/>
              <a:t>New terms, not new ideas!</a:t>
            </a:r>
            <a:endParaRPr lang="pl-P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AD0957-0111-49ED-66E0-A091959A8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7" y="1178039"/>
            <a:ext cx="9344132" cy="567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33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3914</TotalTime>
  <Words>1310</Words>
  <Application>Microsoft Office PowerPoint</Application>
  <PresentationFormat>Widescreen</PresentationFormat>
  <Paragraphs>274</Paragraphs>
  <Slides>41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Aptos</vt:lpstr>
      <vt:lpstr>Arial</vt:lpstr>
      <vt:lpstr>Calibri</vt:lpstr>
      <vt:lpstr>Calibri Light</vt:lpstr>
      <vt:lpstr>Courier New</vt:lpstr>
      <vt:lpstr>Montserrat</vt:lpstr>
      <vt:lpstr>Times New Roman</vt:lpstr>
      <vt:lpstr>Verdana</vt:lpstr>
      <vt:lpstr>Office Theme</vt:lpstr>
      <vt:lpstr>PowerPoint Presentation</vt:lpstr>
      <vt:lpstr>Introduction</vt:lpstr>
      <vt:lpstr>Introduction</vt:lpstr>
      <vt:lpstr>Why AI?</vt:lpstr>
      <vt:lpstr>Why AI?</vt:lpstr>
      <vt:lpstr>Why AI?</vt:lpstr>
      <vt:lpstr>Why AI?</vt:lpstr>
      <vt:lpstr>What is AI?</vt:lpstr>
      <vt:lpstr>New terms, not new ideas!</vt:lpstr>
      <vt:lpstr>PowerPoint Presentation</vt:lpstr>
      <vt:lpstr>Definitions</vt:lpstr>
      <vt:lpstr>Definitions</vt:lpstr>
      <vt:lpstr>Machine learning &amp; AI</vt:lpstr>
      <vt:lpstr>PowerPoint Presentation</vt:lpstr>
      <vt:lpstr>ML: Factor Analysis</vt:lpstr>
      <vt:lpstr>ML: Item Response Theory (IRT)</vt:lpstr>
      <vt:lpstr>ML: Cognitive Diagnostic Models (CDMs)</vt:lpstr>
      <vt:lpstr>ML: Process Data</vt:lpstr>
      <vt:lpstr>AI: Computerized Adaptive Testing (CAT)</vt:lpstr>
      <vt:lpstr>AI: Automated essay scoring (AES)</vt:lpstr>
      <vt:lpstr>AI: Automated essay scoring (AES)</vt:lpstr>
      <vt:lpstr>AI: Automated essay scoring (AES)</vt:lpstr>
      <vt:lpstr>AI: Remote Proctoring</vt:lpstr>
      <vt:lpstr>ML/AI outside the Assessment</vt:lpstr>
      <vt:lpstr>PowerPoint Presentation</vt:lpstr>
      <vt:lpstr>Intro to LLMs</vt:lpstr>
      <vt:lpstr>Intro to LLMs</vt:lpstr>
      <vt:lpstr>AI: Automated item generation (AIG)</vt:lpstr>
      <vt:lpstr>AIG</vt:lpstr>
      <vt:lpstr>AIG</vt:lpstr>
      <vt:lpstr>Item Review</vt:lpstr>
      <vt:lpstr>Item Review</vt:lpstr>
      <vt:lpstr>Item Review</vt:lpstr>
      <vt:lpstr>PowerPoint Presentation</vt:lpstr>
      <vt:lpstr>Using AI</vt:lpstr>
      <vt:lpstr>Using LLMs</vt:lpstr>
      <vt:lpstr>Thoughts on AES</vt:lpstr>
      <vt:lpstr>Security?</vt:lpstr>
      <vt:lpstr>The future?</vt:lpstr>
      <vt:lpstr>The future?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Marta Wasong</dc:creator>
  <cp:lastModifiedBy>Dr A. O. Ariyo</cp:lastModifiedBy>
  <cp:revision>108</cp:revision>
  <dcterms:created xsi:type="dcterms:W3CDTF">2019-06-05T16:01:45Z</dcterms:created>
  <dcterms:modified xsi:type="dcterms:W3CDTF">2024-10-25T03:19:21Z</dcterms:modified>
</cp:coreProperties>
</file>